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59"/>
  </p:notesMasterIdLst>
  <p:handoutMasterIdLst>
    <p:handoutMasterId r:id="rId60"/>
  </p:handoutMasterIdLst>
  <p:sldIdLst>
    <p:sldId id="256" r:id="rId2"/>
    <p:sldId id="275" r:id="rId3"/>
    <p:sldId id="257" r:id="rId4"/>
    <p:sldId id="276" r:id="rId5"/>
    <p:sldId id="259" r:id="rId6"/>
    <p:sldId id="261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90" r:id="rId18"/>
    <p:sldId id="291" r:id="rId19"/>
    <p:sldId id="293" r:id="rId20"/>
    <p:sldId id="294" r:id="rId21"/>
    <p:sldId id="295" r:id="rId22"/>
    <p:sldId id="298" r:id="rId23"/>
    <p:sldId id="299" r:id="rId24"/>
    <p:sldId id="300" r:id="rId25"/>
    <p:sldId id="302" r:id="rId26"/>
    <p:sldId id="303" r:id="rId27"/>
    <p:sldId id="304" r:id="rId28"/>
    <p:sldId id="305" r:id="rId29"/>
    <p:sldId id="306" r:id="rId30"/>
    <p:sldId id="307" r:id="rId31"/>
    <p:sldId id="321" r:id="rId32"/>
    <p:sldId id="309" r:id="rId33"/>
    <p:sldId id="322" r:id="rId34"/>
    <p:sldId id="311" r:id="rId35"/>
    <p:sldId id="312" r:id="rId36"/>
    <p:sldId id="313" r:id="rId37"/>
    <p:sldId id="314" r:id="rId38"/>
    <p:sldId id="315" r:id="rId39"/>
    <p:sldId id="323" r:id="rId40"/>
    <p:sldId id="324" r:id="rId41"/>
    <p:sldId id="325" r:id="rId42"/>
    <p:sldId id="326" r:id="rId43"/>
    <p:sldId id="327" r:id="rId44"/>
    <p:sldId id="331" r:id="rId45"/>
    <p:sldId id="328" r:id="rId46"/>
    <p:sldId id="329" r:id="rId47"/>
    <p:sldId id="330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270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86946" autoAdjust="0"/>
  </p:normalViewPr>
  <p:slideViewPr>
    <p:cSldViewPr>
      <p:cViewPr varScale="1">
        <p:scale>
          <a:sx n="167" d="100"/>
          <a:sy n="167" d="100"/>
        </p:scale>
        <p:origin x="-22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27.xml"/><Relationship Id="rId12" Type="http://schemas.openxmlformats.org/officeDocument/2006/relationships/slide" Target="slides/slide31.xml"/><Relationship Id="rId13" Type="http://schemas.openxmlformats.org/officeDocument/2006/relationships/slide" Target="slides/slide36.xml"/><Relationship Id="rId14" Type="http://schemas.openxmlformats.org/officeDocument/2006/relationships/slide" Target="slides/slide37.xml"/><Relationship Id="rId15" Type="http://schemas.openxmlformats.org/officeDocument/2006/relationships/slide" Target="slides/slide57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5.xml"/><Relationship Id="rId5" Type="http://schemas.openxmlformats.org/officeDocument/2006/relationships/slide" Target="slides/slide16.xml"/><Relationship Id="rId6" Type="http://schemas.openxmlformats.org/officeDocument/2006/relationships/slide" Target="slides/slide18.xml"/><Relationship Id="rId7" Type="http://schemas.openxmlformats.org/officeDocument/2006/relationships/slide" Target="slides/slide22.xml"/><Relationship Id="rId8" Type="http://schemas.openxmlformats.org/officeDocument/2006/relationships/slide" Target="slides/slide23.xml"/><Relationship Id="rId9" Type="http://schemas.openxmlformats.org/officeDocument/2006/relationships/slide" Target="slides/slide24.xml"/><Relationship Id="rId10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CF26C-3B9E-EC4D-B017-A6EDD2D78F18}" type="doc">
      <dgm:prSet loTypeId="urn:microsoft.com/office/officeart/2005/8/layout/cycle4#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CAEE6A-D8FA-1A4E-8E6A-4450A6DD048D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8287C0-0BBB-B04A-B8B2-AB36598391AC}" type="parTrans" cxnId="{D3324486-6DB6-E64B-B1A8-C30BAEA50D60}">
      <dgm:prSet/>
      <dgm:spPr/>
      <dgm:t>
        <a:bodyPr/>
        <a:lstStyle/>
        <a:p>
          <a:endParaRPr lang="en-US"/>
        </a:p>
      </dgm:t>
    </dgm:pt>
    <dgm:pt modelId="{06346C9A-108C-B141-813D-843AF3CECB9B}" type="sibTrans" cxnId="{D3324486-6DB6-E64B-B1A8-C30BAEA50D60}">
      <dgm:prSet/>
      <dgm:spPr/>
      <dgm:t>
        <a:bodyPr/>
        <a:lstStyle/>
        <a:p>
          <a:endParaRPr lang="en-US"/>
        </a:p>
      </dgm:t>
    </dgm:pt>
    <dgm:pt modelId="{28315CB9-8304-2142-842C-3463531B3569}">
      <dgm:prSet/>
      <dgm:spPr/>
      <dgm:t>
        <a:bodyPr/>
        <a:lstStyle/>
        <a:p>
          <a:pPr rtl="0"/>
          <a:r>
            <a:rPr lang="en-US" dirty="0" smtClean="0"/>
            <a:t>Attributes of a system visible to the programmer</a:t>
          </a:r>
          <a:endParaRPr lang="en-US" dirty="0"/>
        </a:p>
      </dgm:t>
    </dgm:pt>
    <dgm:pt modelId="{A7B6E241-54E6-4343-8A9E-03120641D454}" type="parTrans" cxnId="{0982BD52-6017-0E45-866D-E6B00540A5AF}">
      <dgm:prSet/>
      <dgm:spPr/>
      <dgm:t>
        <a:bodyPr/>
        <a:lstStyle/>
        <a:p>
          <a:endParaRPr lang="en-US"/>
        </a:p>
      </dgm:t>
    </dgm:pt>
    <dgm:pt modelId="{8805F3BF-5747-FA44-B2D6-8E46921DD5F2}" type="sibTrans" cxnId="{0982BD52-6017-0E45-866D-E6B00540A5AF}">
      <dgm:prSet/>
      <dgm:spPr/>
      <dgm:t>
        <a:bodyPr/>
        <a:lstStyle/>
        <a:p>
          <a:endParaRPr lang="en-US"/>
        </a:p>
      </dgm:t>
    </dgm:pt>
    <dgm:pt modelId="{21A469AC-73E4-2148-8557-29B0050DEDC0}">
      <dgm:prSet/>
      <dgm:spPr/>
      <dgm:t>
        <a:bodyPr/>
        <a:lstStyle/>
        <a:p>
          <a:pPr rtl="0"/>
          <a:r>
            <a:rPr lang="en-US" dirty="0" smtClean="0"/>
            <a:t>Have a direct impact on the logical execution of a program</a:t>
          </a:r>
          <a:endParaRPr lang="en-US" dirty="0"/>
        </a:p>
      </dgm:t>
    </dgm:pt>
    <dgm:pt modelId="{94BC96F5-293D-3C4D-A2F1-79679BBF38E8}" type="parTrans" cxnId="{174D5ABD-454D-0D4F-8354-0209701BD34D}">
      <dgm:prSet/>
      <dgm:spPr/>
      <dgm:t>
        <a:bodyPr/>
        <a:lstStyle/>
        <a:p>
          <a:endParaRPr lang="en-US"/>
        </a:p>
      </dgm:t>
    </dgm:pt>
    <dgm:pt modelId="{C5D2949D-BDAD-0542-A3C2-B076CCD0AE72}" type="sibTrans" cxnId="{174D5ABD-454D-0D4F-8354-0209701BD34D}">
      <dgm:prSet/>
      <dgm:spPr/>
      <dgm:t>
        <a:bodyPr/>
        <a:lstStyle/>
        <a:p>
          <a:endParaRPr lang="en-US"/>
        </a:p>
      </dgm:t>
    </dgm:pt>
    <dgm:pt modelId="{308789E6-82F7-DB43-B928-143FCBCCB864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24C361-90FF-A246-9A34-69E4A6A8AF57}" type="parTrans" cxnId="{30023AC5-9093-4448-B688-57B5C6556549}">
      <dgm:prSet/>
      <dgm:spPr/>
      <dgm:t>
        <a:bodyPr/>
        <a:lstStyle/>
        <a:p>
          <a:endParaRPr lang="en-US"/>
        </a:p>
      </dgm:t>
    </dgm:pt>
    <dgm:pt modelId="{616A0DCE-F636-194D-9DA8-C39FF48D7209}" type="sibTrans" cxnId="{30023AC5-9093-4448-B688-57B5C6556549}">
      <dgm:prSet/>
      <dgm:spPr/>
      <dgm:t>
        <a:bodyPr/>
        <a:lstStyle/>
        <a:p>
          <a:endParaRPr lang="en-US"/>
        </a:p>
      </dgm:t>
    </dgm:pt>
    <dgm:pt modelId="{CE5F8666-70FC-564C-8B7D-337BE33E4106}">
      <dgm:prSet/>
      <dgm:spPr/>
      <dgm:t>
        <a:bodyPr/>
        <a:lstStyle/>
        <a:p>
          <a:pPr rtl="0"/>
          <a:r>
            <a:rPr lang="en-US" dirty="0" smtClean="0"/>
            <a:t>Instruction set, number of bits used to represent various data types,   I/O mechanisms, techniques for addressing memory</a:t>
          </a:r>
          <a:endParaRPr lang="en-US" dirty="0"/>
        </a:p>
      </dgm:t>
    </dgm:pt>
    <dgm:pt modelId="{76348B6E-B52D-394F-A7D3-0CFAABB89617}" type="parTrans" cxnId="{1387E257-C914-334F-A738-A616B99E545F}">
      <dgm:prSet/>
      <dgm:spPr/>
      <dgm:t>
        <a:bodyPr/>
        <a:lstStyle/>
        <a:p>
          <a:endParaRPr lang="en-US"/>
        </a:p>
      </dgm:t>
    </dgm:pt>
    <dgm:pt modelId="{AC6E989A-20AA-194C-A7C6-0BE634EC1713}" type="sibTrans" cxnId="{1387E257-C914-334F-A738-A616B99E545F}">
      <dgm:prSet/>
      <dgm:spPr/>
      <dgm:t>
        <a:bodyPr/>
        <a:lstStyle/>
        <a:p>
          <a:endParaRPr lang="en-US"/>
        </a:p>
      </dgm:t>
    </dgm:pt>
    <dgm:pt modelId="{74536227-6FB9-EA42-B0D1-89175BB10E7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4E1031-08A1-144E-B04B-64D102B658EE}" type="parTrans" cxnId="{8E989642-BD8C-7744-8EF6-FBB60B8A00FD}">
      <dgm:prSet/>
      <dgm:spPr/>
      <dgm:t>
        <a:bodyPr/>
        <a:lstStyle/>
        <a:p>
          <a:endParaRPr lang="en-US"/>
        </a:p>
      </dgm:t>
    </dgm:pt>
    <dgm:pt modelId="{134FF832-CB26-164C-83F8-265482D291A9}" type="sibTrans" cxnId="{8E989642-BD8C-7744-8EF6-FBB60B8A00FD}">
      <dgm:prSet/>
      <dgm:spPr/>
      <dgm:t>
        <a:bodyPr/>
        <a:lstStyle/>
        <a:p>
          <a:endParaRPr lang="en-US"/>
        </a:p>
      </dgm:t>
    </dgm:pt>
    <dgm:pt modelId="{4ABB395C-A2BC-EB46-8166-8924AE293271}">
      <dgm:prSet/>
      <dgm:spPr/>
      <dgm:t>
        <a:bodyPr/>
        <a:lstStyle/>
        <a:p>
          <a:pPr rtl="0"/>
          <a:r>
            <a:rPr lang="en-US" dirty="0" smtClean="0"/>
            <a:t>The operational units and their interconnections that realize the architectural specifications</a:t>
          </a:r>
          <a:endParaRPr lang="en-US" dirty="0"/>
        </a:p>
      </dgm:t>
    </dgm:pt>
    <dgm:pt modelId="{39F91221-9930-CA4C-BDE4-128319DAD71D}" type="parTrans" cxnId="{B9F257A1-A141-2245-873F-A8263CDB5102}">
      <dgm:prSet/>
      <dgm:spPr/>
      <dgm:t>
        <a:bodyPr/>
        <a:lstStyle/>
        <a:p>
          <a:endParaRPr lang="en-US"/>
        </a:p>
      </dgm:t>
    </dgm:pt>
    <dgm:pt modelId="{FAA95E30-E469-594E-8C2C-8129BB965E39}" type="sibTrans" cxnId="{B9F257A1-A141-2245-873F-A8263CDB5102}">
      <dgm:prSet/>
      <dgm:spPr/>
      <dgm:t>
        <a:bodyPr/>
        <a:lstStyle/>
        <a:p>
          <a:endParaRPr lang="en-US"/>
        </a:p>
      </dgm:t>
    </dgm:pt>
    <dgm:pt modelId="{54AC2B3A-9757-C341-B161-89A6E0CA9575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493404-DFEF-9E42-ABB4-FBBE426B3AF9}" type="parTrans" cxnId="{734FF944-1D40-0F41-B4EE-7FBCB36088CC}">
      <dgm:prSet/>
      <dgm:spPr/>
      <dgm:t>
        <a:bodyPr/>
        <a:lstStyle/>
        <a:p>
          <a:endParaRPr lang="en-US"/>
        </a:p>
      </dgm:t>
    </dgm:pt>
    <dgm:pt modelId="{D8E9FC16-4D96-4648-AE70-EC41FE4D60A6}" type="sibTrans" cxnId="{734FF944-1D40-0F41-B4EE-7FBCB36088CC}">
      <dgm:prSet/>
      <dgm:spPr/>
      <dgm:t>
        <a:bodyPr/>
        <a:lstStyle/>
        <a:p>
          <a:endParaRPr lang="en-US"/>
        </a:p>
      </dgm:t>
    </dgm:pt>
    <dgm:pt modelId="{601FD3FE-0540-834F-BCAB-697B63FDDAF5}">
      <dgm:prSet/>
      <dgm:spPr/>
      <dgm:t>
        <a:bodyPr/>
        <a:lstStyle/>
        <a:p>
          <a:pPr rtl="0"/>
          <a:r>
            <a:rPr lang="en-US" dirty="0" smtClean="0"/>
            <a:t>Hardware details transparent to the programmer, control signals, interfaces between the computer and peripherals, memory technology used</a:t>
          </a:r>
          <a:endParaRPr lang="en-US" dirty="0"/>
        </a:p>
      </dgm:t>
    </dgm:pt>
    <dgm:pt modelId="{7AC73AAD-48BD-0141-801C-7F03F555A865}" type="parTrans" cxnId="{1014AC31-BFCA-4C40-9E55-38A36284F8BC}">
      <dgm:prSet/>
      <dgm:spPr/>
      <dgm:t>
        <a:bodyPr/>
        <a:lstStyle/>
        <a:p>
          <a:endParaRPr lang="en-US"/>
        </a:p>
      </dgm:t>
    </dgm:pt>
    <dgm:pt modelId="{2B5FD2A9-EFF7-224B-968B-602AA09A0E4E}" type="sibTrans" cxnId="{1014AC31-BFCA-4C40-9E55-38A36284F8BC}">
      <dgm:prSet/>
      <dgm:spPr/>
      <dgm:t>
        <a:bodyPr/>
        <a:lstStyle/>
        <a:p>
          <a:endParaRPr lang="en-US"/>
        </a:p>
      </dgm:t>
    </dgm:pt>
    <dgm:pt modelId="{CDA0A06D-0FB6-1E45-90C3-5F07AC6489BF}" type="pres">
      <dgm:prSet presAssocID="{218CF26C-3B9E-EC4D-B017-A6EDD2D78F1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230A46-0396-8548-BFE6-7DE77B7F5698}" type="pres">
      <dgm:prSet presAssocID="{218CF26C-3B9E-EC4D-B017-A6EDD2D78F18}" presName="children" presStyleCnt="0"/>
      <dgm:spPr/>
    </dgm:pt>
    <dgm:pt modelId="{9355E2DA-ED4B-FF45-A420-CEC2FAD4F47F}" type="pres">
      <dgm:prSet presAssocID="{218CF26C-3B9E-EC4D-B017-A6EDD2D78F18}" presName="child1group" presStyleCnt="0"/>
      <dgm:spPr/>
    </dgm:pt>
    <dgm:pt modelId="{EAF475D4-71BA-AC4A-A978-8E1A58675943}" type="pres">
      <dgm:prSet presAssocID="{218CF26C-3B9E-EC4D-B017-A6EDD2D78F18}" presName="child1" presStyleLbl="bgAcc1" presStyleIdx="0" presStyleCnt="4"/>
      <dgm:spPr/>
      <dgm:t>
        <a:bodyPr/>
        <a:lstStyle/>
        <a:p>
          <a:endParaRPr lang="en-US"/>
        </a:p>
      </dgm:t>
    </dgm:pt>
    <dgm:pt modelId="{8DC48612-CC3B-434C-BDCA-2D368136FE30}" type="pres">
      <dgm:prSet presAssocID="{218CF26C-3B9E-EC4D-B017-A6EDD2D78F18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50470-D0B6-4E4B-B2CF-C9FC9D98A3AF}" type="pres">
      <dgm:prSet presAssocID="{218CF26C-3B9E-EC4D-B017-A6EDD2D78F18}" presName="child2group" presStyleCnt="0"/>
      <dgm:spPr/>
    </dgm:pt>
    <dgm:pt modelId="{D6EE7FF3-03D5-1248-B164-AC203683EA31}" type="pres">
      <dgm:prSet presAssocID="{218CF26C-3B9E-EC4D-B017-A6EDD2D78F18}" presName="child2" presStyleLbl="bgAcc1" presStyleIdx="1" presStyleCnt="4"/>
      <dgm:spPr/>
      <dgm:t>
        <a:bodyPr/>
        <a:lstStyle/>
        <a:p>
          <a:endParaRPr lang="en-US"/>
        </a:p>
      </dgm:t>
    </dgm:pt>
    <dgm:pt modelId="{7378E5CD-5D97-4946-88A6-1649F23BF4FB}" type="pres">
      <dgm:prSet presAssocID="{218CF26C-3B9E-EC4D-B017-A6EDD2D78F18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BE95B-2F90-7845-93AC-93020A91204D}" type="pres">
      <dgm:prSet presAssocID="{218CF26C-3B9E-EC4D-B017-A6EDD2D78F18}" presName="child3group" presStyleCnt="0"/>
      <dgm:spPr/>
    </dgm:pt>
    <dgm:pt modelId="{F4B243E3-6A78-9746-BEE9-84ACAEA02E36}" type="pres">
      <dgm:prSet presAssocID="{218CF26C-3B9E-EC4D-B017-A6EDD2D78F18}" presName="child3" presStyleLbl="bgAcc1" presStyleIdx="2" presStyleCnt="4" custLinFactNeighborX="11105" custLinFactNeighborY="568"/>
      <dgm:spPr/>
      <dgm:t>
        <a:bodyPr/>
        <a:lstStyle/>
        <a:p>
          <a:endParaRPr lang="en-US"/>
        </a:p>
      </dgm:t>
    </dgm:pt>
    <dgm:pt modelId="{28FF47C2-252F-AD4F-9FFC-C7380D031906}" type="pres">
      <dgm:prSet presAssocID="{218CF26C-3B9E-EC4D-B017-A6EDD2D78F18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D66DE-4C1F-C044-A0CF-897ECE7AFBB6}" type="pres">
      <dgm:prSet presAssocID="{218CF26C-3B9E-EC4D-B017-A6EDD2D78F18}" presName="child4group" presStyleCnt="0"/>
      <dgm:spPr/>
    </dgm:pt>
    <dgm:pt modelId="{82886FAE-83A2-704D-92D1-F4CC571A92A1}" type="pres">
      <dgm:prSet presAssocID="{218CF26C-3B9E-EC4D-B017-A6EDD2D78F18}" presName="child4" presStyleLbl="bgAcc1" presStyleIdx="3" presStyleCnt="4"/>
      <dgm:spPr/>
      <dgm:t>
        <a:bodyPr/>
        <a:lstStyle/>
        <a:p>
          <a:endParaRPr lang="en-US"/>
        </a:p>
      </dgm:t>
    </dgm:pt>
    <dgm:pt modelId="{946504B0-6F32-CA4D-B160-51F1CA3B2486}" type="pres">
      <dgm:prSet presAssocID="{218CF26C-3B9E-EC4D-B017-A6EDD2D78F18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011C0-D512-5B43-AFFF-B5EF3477E6BC}" type="pres">
      <dgm:prSet presAssocID="{218CF26C-3B9E-EC4D-B017-A6EDD2D78F18}" presName="childPlaceholder" presStyleCnt="0"/>
      <dgm:spPr/>
    </dgm:pt>
    <dgm:pt modelId="{0176A4A2-93EB-3B4F-8E44-E15DD76601A9}" type="pres">
      <dgm:prSet presAssocID="{218CF26C-3B9E-EC4D-B017-A6EDD2D78F18}" presName="circle" presStyleCnt="0"/>
      <dgm:spPr/>
    </dgm:pt>
    <dgm:pt modelId="{0995DE62-81B9-0E4E-9982-90865C30B506}" type="pres">
      <dgm:prSet presAssocID="{218CF26C-3B9E-EC4D-B017-A6EDD2D78F18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301CE-27B0-6744-BFE7-3637DF690F07}" type="pres">
      <dgm:prSet presAssocID="{218CF26C-3B9E-EC4D-B017-A6EDD2D78F18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C8C78-AEC8-1E4B-9265-AE1BCBD2AB12}" type="pres">
      <dgm:prSet presAssocID="{218CF26C-3B9E-EC4D-B017-A6EDD2D78F18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6FD03-EE72-914E-B7C9-68870374A795}" type="pres">
      <dgm:prSet presAssocID="{218CF26C-3B9E-EC4D-B017-A6EDD2D78F18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826F6B-04DC-E742-8F5F-D9B2D824E236}" type="pres">
      <dgm:prSet presAssocID="{218CF26C-3B9E-EC4D-B017-A6EDD2D78F18}" presName="quadrantPlaceholder" presStyleCnt="0"/>
      <dgm:spPr/>
    </dgm:pt>
    <dgm:pt modelId="{1A971C7A-02BC-2144-9C44-48A4E03337B1}" type="pres">
      <dgm:prSet presAssocID="{218CF26C-3B9E-EC4D-B017-A6EDD2D78F18}" presName="center1" presStyleLbl="fgShp" presStyleIdx="0" presStyleCnt="2"/>
      <dgm:spPr/>
    </dgm:pt>
    <dgm:pt modelId="{290E4CF8-E8EE-584A-BC6F-814759FDAB7A}" type="pres">
      <dgm:prSet presAssocID="{218CF26C-3B9E-EC4D-B017-A6EDD2D78F18}" presName="center2" presStyleLbl="fgShp" presStyleIdx="1" presStyleCnt="2"/>
      <dgm:spPr/>
    </dgm:pt>
  </dgm:ptLst>
  <dgm:cxnLst>
    <dgm:cxn modelId="{1014AC31-BFCA-4C40-9E55-38A36284F8BC}" srcId="{54AC2B3A-9757-C341-B161-89A6E0CA9575}" destId="{601FD3FE-0540-834F-BCAB-697B63FDDAF5}" srcOrd="0" destOrd="0" parTransId="{7AC73AAD-48BD-0141-801C-7F03F555A865}" sibTransId="{2B5FD2A9-EFF7-224B-968B-602AA09A0E4E}"/>
    <dgm:cxn modelId="{6CB4A252-48D8-A94C-B5E1-F54449DF1DFD}" type="presOf" srcId="{B0CAEE6A-D8FA-1A4E-8E6A-4450A6DD048D}" destId="{0995DE62-81B9-0E4E-9982-90865C30B506}" srcOrd="0" destOrd="0" presId="urn:microsoft.com/office/officeart/2005/8/layout/cycle4#1"/>
    <dgm:cxn modelId="{E7A4ADFA-B474-C14B-8A27-965FB71E5D8D}" type="presOf" srcId="{28315CB9-8304-2142-842C-3463531B3569}" destId="{8DC48612-CC3B-434C-BDCA-2D368136FE30}" srcOrd="1" destOrd="0" presId="urn:microsoft.com/office/officeart/2005/8/layout/cycle4#1"/>
    <dgm:cxn modelId="{65823B6C-C9F6-D147-988F-D9D117570779}" type="presOf" srcId="{21A469AC-73E4-2148-8557-29B0050DEDC0}" destId="{EAF475D4-71BA-AC4A-A978-8E1A58675943}" srcOrd="0" destOrd="1" presId="urn:microsoft.com/office/officeart/2005/8/layout/cycle4#1"/>
    <dgm:cxn modelId="{174D5ABD-454D-0D4F-8354-0209701BD34D}" srcId="{B0CAEE6A-D8FA-1A4E-8E6A-4450A6DD048D}" destId="{21A469AC-73E4-2148-8557-29B0050DEDC0}" srcOrd="1" destOrd="0" parTransId="{94BC96F5-293D-3C4D-A2F1-79679BBF38E8}" sibTransId="{C5D2949D-BDAD-0542-A3C2-B076CCD0AE72}"/>
    <dgm:cxn modelId="{2FF7D623-05EC-C341-AE4E-3E9FCAB5123F}" type="presOf" srcId="{54AC2B3A-9757-C341-B161-89A6E0CA9575}" destId="{84C6FD03-EE72-914E-B7C9-68870374A795}" srcOrd="0" destOrd="0" presId="urn:microsoft.com/office/officeart/2005/8/layout/cycle4#1"/>
    <dgm:cxn modelId="{28A35006-6EB0-C244-B998-FFFD23D91384}" type="presOf" srcId="{21A469AC-73E4-2148-8557-29B0050DEDC0}" destId="{8DC48612-CC3B-434C-BDCA-2D368136FE30}" srcOrd="1" destOrd="1" presId="urn:microsoft.com/office/officeart/2005/8/layout/cycle4#1"/>
    <dgm:cxn modelId="{30023AC5-9093-4448-B688-57B5C6556549}" srcId="{218CF26C-3B9E-EC4D-B017-A6EDD2D78F18}" destId="{308789E6-82F7-DB43-B928-143FCBCCB864}" srcOrd="1" destOrd="0" parTransId="{FB24C361-90FF-A246-9A34-69E4A6A8AF57}" sibTransId="{616A0DCE-F636-194D-9DA8-C39FF48D7209}"/>
    <dgm:cxn modelId="{FD56FF05-D7A2-584A-8ABF-2D3821A1E937}" type="presOf" srcId="{601FD3FE-0540-834F-BCAB-697B63FDDAF5}" destId="{946504B0-6F32-CA4D-B160-51F1CA3B2486}" srcOrd="1" destOrd="0" presId="urn:microsoft.com/office/officeart/2005/8/layout/cycle4#1"/>
    <dgm:cxn modelId="{8E989642-BD8C-7744-8EF6-FBB60B8A00FD}" srcId="{218CF26C-3B9E-EC4D-B017-A6EDD2D78F18}" destId="{74536227-6FB9-EA42-B0D1-89175BB10E79}" srcOrd="2" destOrd="0" parTransId="{0F4E1031-08A1-144E-B04B-64D102B658EE}" sibTransId="{134FF832-CB26-164C-83F8-265482D291A9}"/>
    <dgm:cxn modelId="{369DE2B8-1C60-D342-8E38-EC0EB138C6CF}" type="presOf" srcId="{74536227-6FB9-EA42-B0D1-89175BB10E79}" destId="{48FC8C78-AEC8-1E4B-9265-AE1BCBD2AB12}" srcOrd="0" destOrd="0" presId="urn:microsoft.com/office/officeart/2005/8/layout/cycle4#1"/>
    <dgm:cxn modelId="{D3324486-6DB6-E64B-B1A8-C30BAEA50D60}" srcId="{218CF26C-3B9E-EC4D-B017-A6EDD2D78F18}" destId="{B0CAEE6A-D8FA-1A4E-8E6A-4450A6DD048D}" srcOrd="0" destOrd="0" parTransId="{688287C0-0BBB-B04A-B8B2-AB36598391AC}" sibTransId="{06346C9A-108C-B141-813D-843AF3CECB9B}"/>
    <dgm:cxn modelId="{DEC79734-5731-0947-807E-E0BA6FB7738D}" type="presOf" srcId="{CE5F8666-70FC-564C-8B7D-337BE33E4106}" destId="{D6EE7FF3-03D5-1248-B164-AC203683EA31}" srcOrd="0" destOrd="0" presId="urn:microsoft.com/office/officeart/2005/8/layout/cycle4#1"/>
    <dgm:cxn modelId="{936663A7-F3F1-544C-BB00-A6B8712F5F75}" type="presOf" srcId="{28315CB9-8304-2142-842C-3463531B3569}" destId="{EAF475D4-71BA-AC4A-A978-8E1A58675943}" srcOrd="0" destOrd="0" presId="urn:microsoft.com/office/officeart/2005/8/layout/cycle4#1"/>
    <dgm:cxn modelId="{644EB4B2-C2D8-7446-B13E-0BDB42040D15}" type="presOf" srcId="{601FD3FE-0540-834F-BCAB-697B63FDDAF5}" destId="{82886FAE-83A2-704D-92D1-F4CC571A92A1}" srcOrd="0" destOrd="0" presId="urn:microsoft.com/office/officeart/2005/8/layout/cycle4#1"/>
    <dgm:cxn modelId="{50C3899A-CA77-A647-B562-3E414DB1DB38}" type="presOf" srcId="{308789E6-82F7-DB43-B928-143FCBCCB864}" destId="{E56301CE-27B0-6744-BFE7-3637DF690F07}" srcOrd="0" destOrd="0" presId="urn:microsoft.com/office/officeart/2005/8/layout/cycle4#1"/>
    <dgm:cxn modelId="{0982BD52-6017-0E45-866D-E6B00540A5AF}" srcId="{B0CAEE6A-D8FA-1A4E-8E6A-4450A6DD048D}" destId="{28315CB9-8304-2142-842C-3463531B3569}" srcOrd="0" destOrd="0" parTransId="{A7B6E241-54E6-4343-8A9E-03120641D454}" sibTransId="{8805F3BF-5747-FA44-B2D6-8E46921DD5F2}"/>
    <dgm:cxn modelId="{1387E257-C914-334F-A738-A616B99E545F}" srcId="{308789E6-82F7-DB43-B928-143FCBCCB864}" destId="{CE5F8666-70FC-564C-8B7D-337BE33E4106}" srcOrd="0" destOrd="0" parTransId="{76348B6E-B52D-394F-A7D3-0CFAABB89617}" sibTransId="{AC6E989A-20AA-194C-A7C6-0BE634EC1713}"/>
    <dgm:cxn modelId="{4B6F0975-8F18-3744-BB40-DFA5A827FB65}" type="presOf" srcId="{4ABB395C-A2BC-EB46-8166-8924AE293271}" destId="{28FF47C2-252F-AD4F-9FFC-C7380D031906}" srcOrd="1" destOrd="0" presId="urn:microsoft.com/office/officeart/2005/8/layout/cycle4#1"/>
    <dgm:cxn modelId="{1C7F9834-53D8-D447-AFDE-406FAFE9AA01}" type="presOf" srcId="{CE5F8666-70FC-564C-8B7D-337BE33E4106}" destId="{7378E5CD-5D97-4946-88A6-1649F23BF4FB}" srcOrd="1" destOrd="0" presId="urn:microsoft.com/office/officeart/2005/8/layout/cycle4#1"/>
    <dgm:cxn modelId="{B9F257A1-A141-2245-873F-A8263CDB5102}" srcId="{74536227-6FB9-EA42-B0D1-89175BB10E79}" destId="{4ABB395C-A2BC-EB46-8166-8924AE293271}" srcOrd="0" destOrd="0" parTransId="{39F91221-9930-CA4C-BDE4-128319DAD71D}" sibTransId="{FAA95E30-E469-594E-8C2C-8129BB965E39}"/>
    <dgm:cxn modelId="{E1272249-4E69-894D-8DDC-98388B0A56AB}" type="presOf" srcId="{4ABB395C-A2BC-EB46-8166-8924AE293271}" destId="{F4B243E3-6A78-9746-BEE9-84ACAEA02E36}" srcOrd="0" destOrd="0" presId="urn:microsoft.com/office/officeart/2005/8/layout/cycle4#1"/>
    <dgm:cxn modelId="{578AC43C-622E-8A4D-8989-0B9965ECC139}" type="presOf" srcId="{218CF26C-3B9E-EC4D-B017-A6EDD2D78F18}" destId="{CDA0A06D-0FB6-1E45-90C3-5F07AC6489BF}" srcOrd="0" destOrd="0" presId="urn:microsoft.com/office/officeart/2005/8/layout/cycle4#1"/>
    <dgm:cxn modelId="{734FF944-1D40-0F41-B4EE-7FBCB36088CC}" srcId="{218CF26C-3B9E-EC4D-B017-A6EDD2D78F18}" destId="{54AC2B3A-9757-C341-B161-89A6E0CA9575}" srcOrd="3" destOrd="0" parTransId="{83493404-DFEF-9E42-ABB4-FBBE426B3AF9}" sibTransId="{D8E9FC16-4D96-4648-AE70-EC41FE4D60A6}"/>
    <dgm:cxn modelId="{699078D6-31A2-0B41-B5B3-4D3C3092B897}" type="presParOf" srcId="{CDA0A06D-0FB6-1E45-90C3-5F07AC6489BF}" destId="{AE230A46-0396-8548-BFE6-7DE77B7F5698}" srcOrd="0" destOrd="0" presId="urn:microsoft.com/office/officeart/2005/8/layout/cycle4#1"/>
    <dgm:cxn modelId="{51036B94-27D6-6442-B7E8-4BD19D5092C3}" type="presParOf" srcId="{AE230A46-0396-8548-BFE6-7DE77B7F5698}" destId="{9355E2DA-ED4B-FF45-A420-CEC2FAD4F47F}" srcOrd="0" destOrd="0" presId="urn:microsoft.com/office/officeart/2005/8/layout/cycle4#1"/>
    <dgm:cxn modelId="{5CEFC4B6-D27A-F64A-9614-3E4A00A63D41}" type="presParOf" srcId="{9355E2DA-ED4B-FF45-A420-CEC2FAD4F47F}" destId="{EAF475D4-71BA-AC4A-A978-8E1A58675943}" srcOrd="0" destOrd="0" presId="urn:microsoft.com/office/officeart/2005/8/layout/cycle4#1"/>
    <dgm:cxn modelId="{F695AE92-91AF-1640-8C0C-BF1FD554B2BE}" type="presParOf" srcId="{9355E2DA-ED4B-FF45-A420-CEC2FAD4F47F}" destId="{8DC48612-CC3B-434C-BDCA-2D368136FE30}" srcOrd="1" destOrd="0" presId="urn:microsoft.com/office/officeart/2005/8/layout/cycle4#1"/>
    <dgm:cxn modelId="{FECF91CB-3E6A-F14A-93BB-0814B430D767}" type="presParOf" srcId="{AE230A46-0396-8548-BFE6-7DE77B7F5698}" destId="{36650470-D0B6-4E4B-B2CF-C9FC9D98A3AF}" srcOrd="1" destOrd="0" presId="urn:microsoft.com/office/officeart/2005/8/layout/cycle4#1"/>
    <dgm:cxn modelId="{2033105B-7235-A441-BCD4-1C23395F17D1}" type="presParOf" srcId="{36650470-D0B6-4E4B-B2CF-C9FC9D98A3AF}" destId="{D6EE7FF3-03D5-1248-B164-AC203683EA31}" srcOrd="0" destOrd="0" presId="urn:microsoft.com/office/officeart/2005/8/layout/cycle4#1"/>
    <dgm:cxn modelId="{53B6DDD3-7071-314D-8F65-2945B82F0920}" type="presParOf" srcId="{36650470-D0B6-4E4B-B2CF-C9FC9D98A3AF}" destId="{7378E5CD-5D97-4946-88A6-1649F23BF4FB}" srcOrd="1" destOrd="0" presId="urn:microsoft.com/office/officeart/2005/8/layout/cycle4#1"/>
    <dgm:cxn modelId="{0A0EA159-BE72-504D-AF89-D51A7FA317C4}" type="presParOf" srcId="{AE230A46-0396-8548-BFE6-7DE77B7F5698}" destId="{079BE95B-2F90-7845-93AC-93020A91204D}" srcOrd="2" destOrd="0" presId="urn:microsoft.com/office/officeart/2005/8/layout/cycle4#1"/>
    <dgm:cxn modelId="{6FBAA814-9EDF-874C-B162-98D6DFEA4453}" type="presParOf" srcId="{079BE95B-2F90-7845-93AC-93020A91204D}" destId="{F4B243E3-6A78-9746-BEE9-84ACAEA02E36}" srcOrd="0" destOrd="0" presId="urn:microsoft.com/office/officeart/2005/8/layout/cycle4#1"/>
    <dgm:cxn modelId="{3B12EC53-267E-804F-9CA2-2CFD8BBE1C98}" type="presParOf" srcId="{079BE95B-2F90-7845-93AC-93020A91204D}" destId="{28FF47C2-252F-AD4F-9FFC-C7380D031906}" srcOrd="1" destOrd="0" presId="urn:microsoft.com/office/officeart/2005/8/layout/cycle4#1"/>
    <dgm:cxn modelId="{8E16598D-E657-2440-8FF9-F797A1DC2AB2}" type="presParOf" srcId="{AE230A46-0396-8548-BFE6-7DE77B7F5698}" destId="{857D66DE-4C1F-C044-A0CF-897ECE7AFBB6}" srcOrd="3" destOrd="0" presId="urn:microsoft.com/office/officeart/2005/8/layout/cycle4#1"/>
    <dgm:cxn modelId="{2F4564CF-B1C8-474E-A73E-211CD6C602FF}" type="presParOf" srcId="{857D66DE-4C1F-C044-A0CF-897ECE7AFBB6}" destId="{82886FAE-83A2-704D-92D1-F4CC571A92A1}" srcOrd="0" destOrd="0" presId="urn:microsoft.com/office/officeart/2005/8/layout/cycle4#1"/>
    <dgm:cxn modelId="{361FFEEA-B37D-DD4B-90FD-8019974C51CE}" type="presParOf" srcId="{857D66DE-4C1F-C044-A0CF-897ECE7AFBB6}" destId="{946504B0-6F32-CA4D-B160-51F1CA3B2486}" srcOrd="1" destOrd="0" presId="urn:microsoft.com/office/officeart/2005/8/layout/cycle4#1"/>
    <dgm:cxn modelId="{39AC28DA-B93C-FF4B-938E-E2902348EF70}" type="presParOf" srcId="{AE230A46-0396-8548-BFE6-7DE77B7F5698}" destId="{B36011C0-D512-5B43-AFFF-B5EF3477E6BC}" srcOrd="4" destOrd="0" presId="urn:microsoft.com/office/officeart/2005/8/layout/cycle4#1"/>
    <dgm:cxn modelId="{A20B9968-9E67-7142-A408-85D07AD8F89D}" type="presParOf" srcId="{CDA0A06D-0FB6-1E45-90C3-5F07AC6489BF}" destId="{0176A4A2-93EB-3B4F-8E44-E15DD76601A9}" srcOrd="1" destOrd="0" presId="urn:microsoft.com/office/officeart/2005/8/layout/cycle4#1"/>
    <dgm:cxn modelId="{68023DFC-2968-F643-9CE0-8363C792C624}" type="presParOf" srcId="{0176A4A2-93EB-3B4F-8E44-E15DD76601A9}" destId="{0995DE62-81B9-0E4E-9982-90865C30B506}" srcOrd="0" destOrd="0" presId="urn:microsoft.com/office/officeart/2005/8/layout/cycle4#1"/>
    <dgm:cxn modelId="{232F2B00-0E40-5244-AE96-43E53DC4C21B}" type="presParOf" srcId="{0176A4A2-93EB-3B4F-8E44-E15DD76601A9}" destId="{E56301CE-27B0-6744-BFE7-3637DF690F07}" srcOrd="1" destOrd="0" presId="urn:microsoft.com/office/officeart/2005/8/layout/cycle4#1"/>
    <dgm:cxn modelId="{64C1EE4B-7E4E-7F40-88F6-574C1472E73D}" type="presParOf" srcId="{0176A4A2-93EB-3B4F-8E44-E15DD76601A9}" destId="{48FC8C78-AEC8-1E4B-9265-AE1BCBD2AB12}" srcOrd="2" destOrd="0" presId="urn:microsoft.com/office/officeart/2005/8/layout/cycle4#1"/>
    <dgm:cxn modelId="{B9555833-A8E3-984C-A0CD-48531905E914}" type="presParOf" srcId="{0176A4A2-93EB-3B4F-8E44-E15DD76601A9}" destId="{84C6FD03-EE72-914E-B7C9-68870374A795}" srcOrd="3" destOrd="0" presId="urn:microsoft.com/office/officeart/2005/8/layout/cycle4#1"/>
    <dgm:cxn modelId="{C8E47CC9-F756-8D48-907D-F6D6F2C5F303}" type="presParOf" srcId="{0176A4A2-93EB-3B4F-8E44-E15DD76601A9}" destId="{D6826F6B-04DC-E742-8F5F-D9B2D824E236}" srcOrd="4" destOrd="0" presId="urn:microsoft.com/office/officeart/2005/8/layout/cycle4#1"/>
    <dgm:cxn modelId="{565B3FCF-A28D-E347-8015-2F2DE1DBE44D}" type="presParOf" srcId="{CDA0A06D-0FB6-1E45-90C3-5F07AC6489BF}" destId="{1A971C7A-02BC-2144-9C44-48A4E03337B1}" srcOrd="2" destOrd="0" presId="urn:microsoft.com/office/officeart/2005/8/layout/cycle4#1"/>
    <dgm:cxn modelId="{5BBB7B46-0562-E844-809D-68B34867AC01}" type="presParOf" srcId="{CDA0A06D-0FB6-1E45-90C3-5F07AC6489BF}" destId="{290E4CF8-E8EE-584A-BC6F-814759FDAB7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 smtClean="0">
              <a:effectLst/>
            </a:rPr>
            <a:t>The pace slowed to a doubling every 18 months in the 1970’s but has sustained that rate ever since</a:t>
          </a:r>
          <a:endParaRPr lang="en-US" sz="1100" b="1" dirty="0">
            <a:effectLst/>
          </a:endParaRP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 smtClean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  <dgm:t>
        <a:bodyPr/>
        <a:lstStyle/>
        <a:p>
          <a:endParaRPr lang="en-US"/>
        </a:p>
      </dgm:t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Similar or identical instruction set</a:t>
          </a:r>
          <a:endParaRPr lang="en-US" dirty="0">
            <a:solidFill>
              <a:schemeClr val="accent2"/>
            </a:solidFill>
          </a:endParaRP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Similar or identical operating system</a:t>
          </a:r>
          <a:endParaRPr lang="en-US" dirty="0">
            <a:solidFill>
              <a:schemeClr val="accent2"/>
            </a:solidFill>
          </a:endParaRP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 smtClean="0">
              <a:solidFill>
                <a:schemeClr val="accent2"/>
              </a:solidFill>
            </a:rPr>
            <a:t>Increasing speed</a:t>
          </a:r>
          <a:endParaRPr lang="en-US">
            <a:solidFill>
              <a:schemeClr val="accent2"/>
            </a:solidFill>
          </a:endParaRP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number of I/O ports</a:t>
          </a:r>
          <a:endParaRPr lang="en-US" dirty="0">
            <a:solidFill>
              <a:schemeClr val="accent2"/>
            </a:solidFill>
          </a:endParaRP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memory size</a:t>
          </a:r>
          <a:endParaRPr lang="en-US" dirty="0">
            <a:solidFill>
              <a:schemeClr val="accent2"/>
            </a:solidFill>
          </a:endParaRP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cost</a:t>
          </a:r>
          <a:endParaRPr lang="en-US" dirty="0">
            <a:solidFill>
              <a:schemeClr val="accent2"/>
            </a:solidFill>
          </a:endParaRP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 smtClean="0"/>
            <a:t>In 1970 Fairchild produced the first relatively capacious semiconductor memory</a:t>
          </a:r>
          <a:endParaRPr lang="en-US" dirty="0"/>
        </a:p>
      </dgm:t>
    </dgm:pt>
    <dgm:pt modelId="{F33400EB-03E8-D046-8134-1D7B1F0B279C}" type="parTrans" cxnId="{66D9707E-017F-0541-B9E4-82E8448EF0C1}">
      <dgm:prSet/>
      <dgm:spPr/>
      <dgm:t>
        <a:bodyPr/>
        <a:lstStyle/>
        <a:p>
          <a:endParaRPr lang="en-US"/>
        </a:p>
      </dgm:t>
    </dgm:pt>
    <dgm:pt modelId="{1705B43B-9B94-774F-8E8E-1DD57A15E1C3}" type="sibTrans" cxnId="{66D9707E-017F-0541-B9E4-82E8448EF0C1}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Chip was about the size of a single core</a:t>
          </a:r>
          <a:endParaRPr lang="en-US" dirty="0"/>
        </a:p>
      </dgm:t>
    </dgm:pt>
    <dgm:pt modelId="{97CBEE3D-6F45-9140-8FB3-C772A9165A86}" type="parTrans" cxnId="{CAF8D241-9843-4643-908B-783DD0D62DB8}">
      <dgm:prSet/>
      <dgm:spPr/>
      <dgm:t>
        <a:bodyPr/>
        <a:lstStyle/>
        <a:p>
          <a:endParaRPr lang="en-US"/>
        </a:p>
      </dgm:t>
    </dgm:pt>
    <dgm:pt modelId="{02241F8F-F691-FD45-85D7-7763B76C4782}" type="sibTrans" cxnId="{CAF8D241-9843-4643-908B-783DD0D62DB8}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Could hold 256 bits of memory</a:t>
          </a:r>
          <a:endParaRPr lang="en-US" dirty="0"/>
        </a:p>
      </dgm:t>
    </dgm:pt>
    <dgm:pt modelId="{FD9327AE-87AA-6345-9BC0-4BDE8AE5AAD6}" type="parTrans" cxnId="{F58FF5D7-B6ED-F047-9A38-29337FD68537}">
      <dgm:prSet/>
      <dgm:spPr/>
      <dgm:t>
        <a:bodyPr/>
        <a:lstStyle/>
        <a:p>
          <a:endParaRPr lang="en-US"/>
        </a:p>
      </dgm:t>
    </dgm:pt>
    <dgm:pt modelId="{F8DE7C9B-37F6-4945-832C-8BA2E140444E}" type="sibTrans" cxnId="{F58FF5D7-B6ED-F047-9A38-29337FD68537}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Non-destructive</a:t>
          </a:r>
          <a:endParaRPr lang="en-US" dirty="0"/>
        </a:p>
      </dgm:t>
    </dgm:pt>
    <dgm:pt modelId="{7D7594D6-9390-6C4A-8F58-04ACCAB058EA}" type="parTrans" cxnId="{19545A82-0EF7-424A-B17C-075AB7479C76}">
      <dgm:prSet/>
      <dgm:spPr/>
      <dgm:t>
        <a:bodyPr/>
        <a:lstStyle/>
        <a:p>
          <a:endParaRPr lang="en-US"/>
        </a:p>
      </dgm:t>
    </dgm:pt>
    <dgm:pt modelId="{D4F10827-D5DD-8342-9C1A-E83DCE9D6F49}" type="sibTrans" cxnId="{19545A82-0EF7-424A-B17C-075AB7479C76}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Much faster than core </a:t>
          </a:r>
          <a:endParaRPr lang="en-US" dirty="0"/>
        </a:p>
      </dgm:t>
    </dgm:pt>
    <dgm:pt modelId="{DCEF23BA-964B-CA45-961E-2A94EC5CC5FE}" type="parTrans" cxnId="{348BF8BD-1A08-4645-A887-68EADAD8A464}">
      <dgm:prSet/>
      <dgm:spPr/>
      <dgm:t>
        <a:bodyPr/>
        <a:lstStyle/>
        <a:p>
          <a:endParaRPr lang="en-US"/>
        </a:p>
      </dgm:t>
    </dgm:pt>
    <dgm:pt modelId="{223A53D8-C58D-9F40-A10B-F52EB18B1370}" type="sibTrans" cxnId="{348BF8BD-1A08-4645-A887-68EADAD8A464}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 smtClean="0"/>
            <a:t>In 1974 the price per bit of semiconductor memory dropped below the price per bit of core memory</a:t>
          </a:r>
          <a:endParaRPr lang="en-US" dirty="0"/>
        </a:p>
      </dgm:t>
    </dgm:pt>
    <dgm:pt modelId="{1EF48EDA-8CF5-8D42-AB40-54229C718025}" type="parTrans" cxnId="{CD0CE997-B428-C74D-8F50-0415CF76E67F}">
      <dgm:prSet/>
      <dgm:spPr/>
      <dgm:t>
        <a:bodyPr/>
        <a:lstStyle/>
        <a:p>
          <a:endParaRPr lang="en-US"/>
        </a:p>
      </dgm:t>
    </dgm:pt>
    <dgm:pt modelId="{4BBEC0EF-1496-4149-8F4F-48A1110908BB}" type="sibTrans" cxnId="{CD0CE997-B428-C74D-8F50-0415CF76E67F}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There has been a continuing and rapid decline in memory cost accompanied by a corresponding increase in physical memory density</a:t>
          </a:r>
          <a:endParaRPr lang="en-US" dirty="0"/>
        </a:p>
      </dgm:t>
    </dgm:pt>
    <dgm:pt modelId="{A66D4ECC-D4F4-E946-A41F-706FD48B82C5}" type="parTrans" cxnId="{D7663D01-0AFF-1144-8F20-B3F30BD3A7F8}">
      <dgm:prSet/>
      <dgm:spPr/>
      <dgm:t>
        <a:bodyPr/>
        <a:lstStyle/>
        <a:p>
          <a:endParaRPr lang="en-US"/>
        </a:p>
      </dgm:t>
    </dgm:pt>
    <dgm:pt modelId="{1B254916-FADB-4243-BF0F-BD3D68E12D68}" type="sibTrans" cxnId="{D7663D01-0AFF-1144-8F20-B3F30BD3A7F8}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Developments in memory and processor technologies changed the nature of computers in less than a decade</a:t>
          </a:r>
          <a:endParaRPr lang="en-US" dirty="0"/>
        </a:p>
      </dgm:t>
    </dgm:pt>
    <dgm:pt modelId="{4ABAB12B-92BE-E24A-B331-12256B8252D9}" type="parTrans" cxnId="{CEBEFBD1-92F3-9A4C-82DE-60717B78124D}">
      <dgm:prSet/>
      <dgm:spPr/>
      <dgm:t>
        <a:bodyPr/>
        <a:lstStyle/>
        <a:p>
          <a:endParaRPr lang="en-US"/>
        </a:p>
      </dgm:t>
    </dgm:pt>
    <dgm:pt modelId="{0ED0B7DD-BF44-F54A-ADEA-926BD221FD74}" type="sibTrans" cxnId="{CEBEFBD1-92F3-9A4C-82DE-60717B78124D}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 smtClean="0"/>
            <a:t>Since 1970 semiconductor memory has been through 13 generations</a:t>
          </a:r>
          <a:endParaRPr lang="en-US" dirty="0"/>
        </a:p>
      </dgm:t>
    </dgm:pt>
    <dgm:pt modelId="{089018F7-2654-B44D-80A3-09F3B23CF57C}" type="parTrans" cxnId="{0C9345FE-0504-C44A-BEAF-362AFA843266}">
      <dgm:prSet/>
      <dgm:spPr/>
      <dgm:t>
        <a:bodyPr/>
        <a:lstStyle/>
        <a:p>
          <a:endParaRPr lang="en-US"/>
        </a:p>
      </dgm:t>
    </dgm:pt>
    <dgm:pt modelId="{F166E183-B1E8-2144-A388-061C53E5C04F}" type="sibTrans" cxnId="{0C9345FE-0504-C44A-BEAF-362AFA843266}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Each generation has provided four times the storage density of the previous generation, accompanied by declining cost per bit and declining access time</a:t>
          </a:r>
          <a:endParaRPr lang="en-US" dirty="0"/>
        </a:p>
      </dgm:t>
    </dgm:pt>
    <dgm:pt modelId="{37E86A4C-33CA-3D45-BEDE-E5894586DC0E}" type="parTrans" cxnId="{848E2822-7458-BB44-8C16-D5D9C94D4E28}">
      <dgm:prSet/>
      <dgm:spPr/>
      <dgm:t>
        <a:bodyPr/>
        <a:lstStyle/>
        <a:p>
          <a:endParaRPr lang="en-US"/>
        </a:p>
      </dgm:t>
    </dgm:pt>
    <dgm:pt modelId="{75547D02-604D-704B-B115-83A23CFDDC4C}" type="sibTrans" cxnId="{848E2822-7458-BB44-8C16-D5D9C94D4E28}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  <dgm:t>
        <a:bodyPr/>
        <a:lstStyle/>
        <a:p>
          <a:endParaRPr lang="en-US"/>
        </a:p>
      </dgm:t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  <dgm:t>
        <a:bodyPr/>
        <a:lstStyle/>
        <a:p>
          <a:endParaRPr lang="en-US"/>
        </a:p>
      </dgm:t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9295D34B-13D6-E143-8FAA-4C45DFED13EF}" type="pres">
      <dgm:prSet presAssocID="{8AF4DBE5-D1CE-DD4C-9CE4-60DD5602C7CA}" presName="arrow" presStyleLbl="node1" presStyleIdx="1" presStyleCnt="3"/>
      <dgm:spPr/>
      <dgm:t>
        <a:bodyPr/>
        <a:lstStyle/>
        <a:p>
          <a:endParaRPr lang="en-US"/>
        </a:p>
      </dgm:t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20D983A6-25B2-D34F-9721-9F543575F986}" type="pres">
      <dgm:prSet presAssocID="{3271F505-C3FF-754B-908B-494AD0E2A605}" presName="arrow" presStyleLbl="node1" presStyleIdx="2" presStyleCnt="3"/>
      <dgm:spPr/>
      <dgm:t>
        <a:bodyPr/>
        <a:lstStyle/>
        <a:p>
          <a:endParaRPr lang="en-US"/>
        </a:p>
      </dgm:t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 smtClean="0"/>
            <a:t>8080</a:t>
          </a:r>
          <a:endParaRPr lang="en-US" sz="1800" dirty="0"/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 smtClean="0"/>
            <a:t>World’s first general-purpose microprocessor</a:t>
          </a:r>
          <a:endParaRPr lang="en-US"/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 smtClean="0"/>
            <a:t>8-bit machine, 8-bit data path to memory</a:t>
          </a:r>
          <a:endParaRPr lang="en-US" dirty="0"/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 smtClean="0"/>
            <a:t>Was used in the first personal computer (Altair)</a:t>
          </a:r>
          <a:endParaRPr lang="en-US"/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 smtClean="0"/>
            <a:t>8086</a:t>
          </a:r>
          <a:endParaRPr lang="en-US" sz="1800" dirty="0"/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 smtClean="0"/>
            <a:t>A more powerful 16-bit machine</a:t>
          </a:r>
          <a:endParaRPr lang="en-US"/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 smtClean="0"/>
            <a:t>Has an instruction cache, or queue, that prefetches a few instructions before they are executed</a:t>
          </a:r>
          <a:endParaRPr lang="en-US" dirty="0"/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 smtClean="0"/>
            <a:t>The first appearance of the x86 architecture</a:t>
          </a:r>
          <a:endParaRPr lang="en-US"/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 smtClean="0"/>
            <a:t>The 8088 was a variant of this processor and used in IBM’s first personal computer (securing the success of Intel</a:t>
          </a:r>
          <a:endParaRPr lang="en-US"/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 smtClean="0"/>
            <a:t>80286</a:t>
          </a:r>
          <a:endParaRPr lang="en-US" sz="1800" dirty="0"/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 smtClean="0"/>
            <a:t>Extension of the 8086 enabling addressing a 16-MB memory instead of just 1MB</a:t>
          </a:r>
          <a:endParaRPr lang="en-US" dirty="0"/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 smtClean="0"/>
            <a:t>80386</a:t>
          </a:r>
          <a:endParaRPr lang="en-US" sz="1800" dirty="0"/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 smtClean="0"/>
            <a:t>Intel’s first 32-bit machine</a:t>
          </a:r>
          <a:endParaRPr lang="en-US"/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 smtClean="0"/>
            <a:t>First Intel processor to support multitasking</a:t>
          </a:r>
          <a:endParaRPr lang="en-US"/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 smtClean="0"/>
            <a:t>80486</a:t>
          </a:r>
          <a:endParaRPr lang="en-US" sz="1800" dirty="0"/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 smtClean="0"/>
            <a:t>Introduced the use of much more sophisticated and powerful cache technology and sophisticated instruction pipelining</a:t>
          </a:r>
          <a:endParaRPr lang="en-US"/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 smtClean="0"/>
            <a:t>Also offered a built-in math coprocessor</a:t>
          </a:r>
          <a:endParaRPr lang="en-US"/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A82AC8-F473-C847-9F1E-32D1FC99A191}" type="pres">
      <dgm:prSet presAssocID="{977CAD81-6BA7-0743-8DC2-410DB7F6FCE2}" presName="composite" presStyleCnt="0"/>
      <dgm:spPr/>
      <dgm:t>
        <a:bodyPr/>
        <a:lstStyle/>
        <a:p>
          <a:endParaRPr lang="en-US"/>
        </a:p>
      </dgm:t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9A6D94-E28E-6547-801E-C318CB9418F7}" type="pres">
      <dgm:prSet presAssocID="{A7CBA08D-62E9-F944-9123-3E977CA3A571}" presName="space" presStyleCnt="0"/>
      <dgm:spPr/>
      <dgm:t>
        <a:bodyPr/>
        <a:lstStyle/>
        <a:p>
          <a:endParaRPr lang="en-US"/>
        </a:p>
      </dgm:t>
    </dgm:pt>
    <dgm:pt modelId="{B8462EE4-188F-C141-9F29-0D8F2FCA7710}" type="pres">
      <dgm:prSet presAssocID="{ED28E796-E29E-F448-892A-C7E742AB37E6}" presName="composite" presStyleCnt="0"/>
      <dgm:spPr/>
      <dgm:t>
        <a:bodyPr/>
        <a:lstStyle/>
        <a:p>
          <a:endParaRPr lang="en-US"/>
        </a:p>
      </dgm:t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1E477-D974-504B-A3AE-39260E3CE2DD}" type="pres">
      <dgm:prSet presAssocID="{5C829C6A-EBC9-2A4E-9D53-39A4A316B729}" presName="space" presStyleCnt="0"/>
      <dgm:spPr/>
      <dgm:t>
        <a:bodyPr/>
        <a:lstStyle/>
        <a:p>
          <a:endParaRPr lang="en-US"/>
        </a:p>
      </dgm:t>
    </dgm:pt>
    <dgm:pt modelId="{DE9D162F-DE57-DC44-8EA4-1668F61BAE74}" type="pres">
      <dgm:prSet presAssocID="{61620D4D-B2D7-564C-AB73-FE68A430D868}" presName="composite" presStyleCnt="0"/>
      <dgm:spPr/>
      <dgm:t>
        <a:bodyPr/>
        <a:lstStyle/>
        <a:p>
          <a:endParaRPr lang="en-US"/>
        </a:p>
      </dgm:t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7FE2E-A2A1-C040-817D-4C92F681191F}" type="pres">
      <dgm:prSet presAssocID="{14E97795-6F4D-294A-89BD-1E5BF3DB7FF3}" presName="space" presStyleCnt="0"/>
      <dgm:spPr/>
      <dgm:t>
        <a:bodyPr/>
        <a:lstStyle/>
        <a:p>
          <a:endParaRPr lang="en-US"/>
        </a:p>
      </dgm:t>
    </dgm:pt>
    <dgm:pt modelId="{5113940B-1167-0040-88FD-396C31B4449E}" type="pres">
      <dgm:prSet presAssocID="{BB576463-553D-A548-BEAF-DA87C1976BE8}" presName="composite" presStyleCnt="0"/>
      <dgm:spPr/>
      <dgm:t>
        <a:bodyPr/>
        <a:lstStyle/>
        <a:p>
          <a:endParaRPr lang="en-US"/>
        </a:p>
      </dgm:t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FC04-2CF0-1C48-BD54-89DF5D94620D}" type="pres">
      <dgm:prSet presAssocID="{34629C30-3BC1-FB4D-8FAE-E3E60948562A}" presName="space" presStyleCnt="0"/>
      <dgm:spPr/>
      <dgm:t>
        <a:bodyPr/>
        <a:lstStyle/>
        <a:p>
          <a:endParaRPr lang="en-US"/>
        </a:p>
      </dgm:t>
    </dgm:pt>
    <dgm:pt modelId="{A0A47FED-53DC-8C47-A5BE-689837B224D9}" type="pres">
      <dgm:prSet presAssocID="{27C90F37-1A06-134D-88E5-5EAAA596B510}" presName="composite" presStyleCnt="0"/>
      <dgm:spPr/>
      <dgm:t>
        <a:bodyPr/>
        <a:lstStyle/>
        <a:p>
          <a:endParaRPr lang="en-US"/>
        </a:p>
      </dgm:t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 smtClean="0"/>
            <a:t>Pentium</a:t>
          </a:r>
          <a:endParaRPr lang="en-US" sz="1600" dirty="0"/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 smtClean="0"/>
            <a:t>Pentium Pro</a:t>
          </a:r>
          <a:endParaRPr lang="en-US" sz="1600" dirty="0"/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 smtClean="0"/>
            <a:t>Pentium II</a:t>
          </a:r>
          <a:endParaRPr lang="en-US" sz="1600" dirty="0"/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 smtClean="0"/>
            <a:t>Pentium III</a:t>
          </a:r>
          <a:endParaRPr lang="en-US" sz="1600" dirty="0"/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 smtClean="0"/>
            <a:t>Pentium 4</a:t>
          </a:r>
          <a:endParaRPr lang="en-US" sz="1600" dirty="0"/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 smtClean="0"/>
            <a:t>Core</a:t>
          </a:r>
          <a:endParaRPr lang="en-US" sz="1600" dirty="0"/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 smtClean="0"/>
            <a:t>Core 2</a:t>
          </a:r>
          <a:endParaRPr lang="en-US" sz="1600" dirty="0"/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 smtClean="0"/>
            <a:t>Intel introduced the use of superscalar techniques, which allow multiple instructions to execute in parallel</a:t>
          </a:r>
          <a:endParaRPr lang="en-US" sz="1200" dirty="0"/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 smtClean="0"/>
            <a:t>Continued the move into superscalar organization with aggressive use of register renaming, branch prediction, data flow analysis, and speculative execution</a:t>
          </a:r>
          <a:endParaRPr lang="en-US" sz="1200" dirty="0"/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 smtClean="0"/>
            <a:t>Incorporated Intel MMX technology, which is designed specifically to process video, audio, and graphics data efficiently</a:t>
          </a:r>
          <a:endParaRPr lang="en-US" sz="1200" dirty="0"/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 smtClean="0"/>
            <a:t>Incorporated additional floating-point instructions</a:t>
          </a:r>
          <a:endParaRPr lang="en-US" sz="1100" dirty="0"/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 smtClean="0"/>
            <a:t>Streaming SIMD Extensions (SSE)</a:t>
          </a:r>
          <a:endParaRPr lang="en-US" sz="1100" dirty="0"/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 smtClean="0"/>
            <a:t>Includes additional floating-point and other enhancements for multimedia</a:t>
          </a:r>
          <a:endParaRPr lang="en-US" sz="1200" dirty="0"/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 smtClean="0"/>
            <a:t>First Intel x86 micro-core</a:t>
          </a:r>
          <a:endParaRPr lang="en-US" sz="1200" dirty="0"/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 smtClean="0"/>
            <a:t>Extends the Core architecture to 64 bits</a:t>
          </a:r>
          <a:endParaRPr lang="en-US" sz="1200" dirty="0"/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 smtClean="0"/>
            <a:t>Core 2 Quad provides four cores on a single chip</a:t>
          </a:r>
          <a:endParaRPr lang="en-US" sz="1200" dirty="0"/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 smtClean="0"/>
            <a:t>More recent Core offerings have up to 10 cores per chip</a:t>
          </a:r>
          <a:endParaRPr lang="en-US" sz="1200" dirty="0"/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 smtClean="0"/>
            <a:t>An important addition to the architecture was the Advanced Vector Extensions instruction set</a:t>
          </a:r>
          <a:endParaRPr lang="en-US" sz="1200" dirty="0"/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3E9EDD-1D12-4348-A869-17F135B64E15}" type="pres">
      <dgm:prSet presAssocID="{569F40F4-D001-2049-8492-EB93961CF23A}" presName="parentLin" presStyleCnt="0"/>
      <dgm:spPr/>
      <dgm:t>
        <a:bodyPr/>
        <a:lstStyle/>
        <a:p>
          <a:endParaRPr lang="en-US"/>
        </a:p>
      </dgm:t>
    </dgm:pt>
    <dgm:pt modelId="{D3F96DF1-E87F-884C-A16C-37C7589E4FA8}" type="pres">
      <dgm:prSet presAssocID="{569F40F4-D001-2049-8492-EB93961CF23A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4B45F-0820-B645-B13A-4A40E63AD8F0}" type="pres">
      <dgm:prSet presAssocID="{569F40F4-D001-2049-8492-EB93961CF23A}" presName="negativeSpace" presStyleCnt="0"/>
      <dgm:spPr/>
      <dgm:t>
        <a:bodyPr/>
        <a:lstStyle/>
        <a:p>
          <a:endParaRPr lang="en-US"/>
        </a:p>
      </dgm:t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9E66C-6170-D548-A4C2-B3F1055FD119}" type="pres">
      <dgm:prSet presAssocID="{0CC9D92F-AEC6-5A45-9B0E-15B8B13951FD}" presName="spaceBetweenRectangles" presStyleCnt="0"/>
      <dgm:spPr/>
      <dgm:t>
        <a:bodyPr/>
        <a:lstStyle/>
        <a:p>
          <a:endParaRPr lang="en-US"/>
        </a:p>
      </dgm:t>
    </dgm:pt>
    <dgm:pt modelId="{73031C4F-D6C6-2C40-80DB-D69A38CE099E}" type="pres">
      <dgm:prSet presAssocID="{6A7BA4CB-D5FC-E841-BFAD-8C64E2BDA7A5}" presName="parentLin" presStyleCnt="0"/>
      <dgm:spPr/>
      <dgm:t>
        <a:bodyPr/>
        <a:lstStyle/>
        <a:p>
          <a:endParaRPr lang="en-US"/>
        </a:p>
      </dgm:t>
    </dgm:pt>
    <dgm:pt modelId="{3FA5681F-4DB5-394C-A05D-E513C59DEBC0}" type="pres">
      <dgm:prSet presAssocID="{6A7BA4CB-D5FC-E841-BFAD-8C64E2BDA7A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C22B64-02F5-4149-AA26-23AE628C33A9}" type="pres">
      <dgm:prSet presAssocID="{6A7BA4CB-D5FC-E841-BFAD-8C64E2BDA7A5}" presName="negativeSpace" presStyleCnt="0"/>
      <dgm:spPr/>
      <dgm:t>
        <a:bodyPr/>
        <a:lstStyle/>
        <a:p>
          <a:endParaRPr lang="en-US"/>
        </a:p>
      </dgm:t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EAE3E-7B46-B445-B01B-6F4E4E77A1EF}" type="pres">
      <dgm:prSet presAssocID="{87877A37-63D5-4544-B4AD-4A1F977F4EBF}" presName="spaceBetweenRectangles" presStyleCnt="0"/>
      <dgm:spPr/>
      <dgm:t>
        <a:bodyPr/>
        <a:lstStyle/>
        <a:p>
          <a:endParaRPr lang="en-US"/>
        </a:p>
      </dgm:t>
    </dgm:pt>
    <dgm:pt modelId="{1A914CAF-04A4-564A-AACC-A764A8CCEFEE}" type="pres">
      <dgm:prSet presAssocID="{44BDCDB9-7728-424C-B69B-2A96ABE9F763}" presName="parentLin" presStyleCnt="0"/>
      <dgm:spPr/>
      <dgm:t>
        <a:bodyPr/>
        <a:lstStyle/>
        <a:p>
          <a:endParaRPr lang="en-US"/>
        </a:p>
      </dgm:t>
    </dgm:pt>
    <dgm:pt modelId="{CA200294-5FB6-4F47-B825-5BD863ECE0F3}" type="pres">
      <dgm:prSet presAssocID="{44BDCDB9-7728-424C-B69B-2A96ABE9F76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1FAAF-2E79-7248-ABC6-35D3C19FB480}" type="pres">
      <dgm:prSet presAssocID="{44BDCDB9-7728-424C-B69B-2A96ABE9F763}" presName="negativeSpace" presStyleCnt="0"/>
      <dgm:spPr/>
      <dgm:t>
        <a:bodyPr/>
        <a:lstStyle/>
        <a:p>
          <a:endParaRPr lang="en-US"/>
        </a:p>
      </dgm:t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01134-DBC1-DA46-BBF6-E475B0822BB9}" type="pres">
      <dgm:prSet presAssocID="{46BC3C16-00B1-7E4E-A68C-06CE78B326F5}" presName="spaceBetweenRectangles" presStyleCnt="0"/>
      <dgm:spPr/>
      <dgm:t>
        <a:bodyPr/>
        <a:lstStyle/>
        <a:p>
          <a:endParaRPr lang="en-US"/>
        </a:p>
      </dgm:t>
    </dgm:pt>
    <dgm:pt modelId="{F67C2DDB-E5EF-B247-976A-69D358E7D1D2}" type="pres">
      <dgm:prSet presAssocID="{03D78728-45C4-A348-953A-E0522B0F8C96}" presName="parentLin" presStyleCnt="0"/>
      <dgm:spPr/>
      <dgm:t>
        <a:bodyPr/>
        <a:lstStyle/>
        <a:p>
          <a:endParaRPr lang="en-US"/>
        </a:p>
      </dgm:t>
    </dgm:pt>
    <dgm:pt modelId="{1E0CE03A-38F5-7247-B032-DBFF7F2E8E34}" type="pres">
      <dgm:prSet presAssocID="{03D78728-45C4-A348-953A-E0522B0F8C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3115A-71B3-F148-9F8C-48F6B8CF9F37}" type="pres">
      <dgm:prSet presAssocID="{03D78728-45C4-A348-953A-E0522B0F8C96}" presName="negativeSpace" presStyleCnt="0"/>
      <dgm:spPr/>
      <dgm:t>
        <a:bodyPr/>
        <a:lstStyle/>
        <a:p>
          <a:endParaRPr lang="en-US"/>
        </a:p>
      </dgm:t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64F7F-AC4D-504E-9784-62B96FF70C88}" type="pres">
      <dgm:prSet presAssocID="{62FB60B2-7341-B54C-ADE3-6E8F3FBA3CCE}" presName="spaceBetweenRectangles" presStyleCnt="0"/>
      <dgm:spPr/>
      <dgm:t>
        <a:bodyPr/>
        <a:lstStyle/>
        <a:p>
          <a:endParaRPr lang="en-US"/>
        </a:p>
      </dgm:t>
    </dgm:pt>
    <dgm:pt modelId="{71DE48FE-8E62-D548-8C89-A1234A4BC1DC}" type="pres">
      <dgm:prSet presAssocID="{339F5300-0DB9-9D41-8B69-9960F8E24072}" presName="parentLin" presStyleCnt="0"/>
      <dgm:spPr/>
      <dgm:t>
        <a:bodyPr/>
        <a:lstStyle/>
        <a:p>
          <a:endParaRPr lang="en-US"/>
        </a:p>
      </dgm:t>
    </dgm:pt>
    <dgm:pt modelId="{64599F17-C088-3E45-ACBA-CEDD66CF1925}" type="pres">
      <dgm:prSet presAssocID="{339F5300-0DB9-9D41-8B69-9960F8E24072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BE217-8199-7A4F-A3EE-57ABD16CBC96}" type="pres">
      <dgm:prSet presAssocID="{339F5300-0DB9-9D41-8B69-9960F8E24072}" presName="negativeSpace" presStyleCnt="0"/>
      <dgm:spPr/>
      <dgm:t>
        <a:bodyPr/>
        <a:lstStyle/>
        <a:p>
          <a:endParaRPr lang="en-US"/>
        </a:p>
      </dgm:t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17179-533E-504F-B06D-DBF621616B49}" type="pres">
      <dgm:prSet presAssocID="{9218AE72-C494-0940-ABF1-DB2A0C868BBF}" presName="spaceBetweenRectangles" presStyleCnt="0"/>
      <dgm:spPr/>
      <dgm:t>
        <a:bodyPr/>
        <a:lstStyle/>
        <a:p>
          <a:endParaRPr lang="en-US"/>
        </a:p>
      </dgm:t>
    </dgm:pt>
    <dgm:pt modelId="{DB68AA6C-F8BA-6743-82DF-3D94B4C15EE7}" type="pres">
      <dgm:prSet presAssocID="{5D5E80AC-F885-7C43-9268-A36403B1250E}" presName="parentLin" presStyleCnt="0"/>
      <dgm:spPr/>
      <dgm:t>
        <a:bodyPr/>
        <a:lstStyle/>
        <a:p>
          <a:endParaRPr lang="en-US"/>
        </a:p>
      </dgm:t>
    </dgm:pt>
    <dgm:pt modelId="{04622D2E-99E9-7F4D-BD32-033B1D5BF269}" type="pres">
      <dgm:prSet presAssocID="{5D5E80AC-F885-7C43-9268-A36403B1250E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C5539-67A3-8443-B4F3-7D952D829970}" type="pres">
      <dgm:prSet presAssocID="{5D5E80AC-F885-7C43-9268-A36403B1250E}" presName="negativeSpace" presStyleCnt="0"/>
      <dgm:spPr/>
      <dgm:t>
        <a:bodyPr/>
        <a:lstStyle/>
        <a:p>
          <a:endParaRPr lang="en-US"/>
        </a:p>
      </dgm:t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BAE88-AB82-0D4E-981D-01A7B68856A6}" type="pres">
      <dgm:prSet presAssocID="{6645F16F-133A-9744-853C-95ED98390FDE}" presName="spaceBetweenRectangles" presStyleCnt="0"/>
      <dgm:spPr/>
      <dgm:t>
        <a:bodyPr/>
        <a:lstStyle/>
        <a:p>
          <a:endParaRPr lang="en-US"/>
        </a:p>
      </dgm:t>
    </dgm:pt>
    <dgm:pt modelId="{BBCAA45D-C8D0-994B-B723-060A7F7A5466}" type="pres">
      <dgm:prSet presAssocID="{C405D3A9-2378-494D-BF47-739DBC235730}" presName="parentLin" presStyleCnt="0"/>
      <dgm:spPr/>
      <dgm:t>
        <a:bodyPr/>
        <a:lstStyle/>
        <a:p>
          <a:endParaRPr lang="en-US"/>
        </a:p>
      </dgm:t>
    </dgm:pt>
    <dgm:pt modelId="{C1F34418-7344-1841-B940-0F8221BCFD0F}" type="pres">
      <dgm:prSet presAssocID="{C405D3A9-2378-494D-BF47-739DBC23573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F1548-1599-BC48-8C27-77ECEFAA9475}" type="pres">
      <dgm:prSet presAssocID="{C405D3A9-2378-494D-BF47-739DBC235730}" presName="negativeSpace" presStyleCnt="0"/>
      <dgm:spPr/>
      <dgm:t>
        <a:bodyPr/>
        <a:lstStyle/>
        <a:p>
          <a:endParaRPr lang="en-US"/>
        </a:p>
      </dgm:t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 smtClean="0"/>
            <a:t>Refers to a processor architecture that has evolved from RISC design principles and is used in embedded systems</a:t>
          </a:r>
          <a:endParaRPr lang="en-US"/>
        </a:p>
      </dgm:t>
    </dgm:pt>
    <dgm:pt modelId="{597042A9-26FA-5C48-B0FB-ED65414BA098}" type="parTrans" cxnId="{0B9B3273-E083-6D47-9605-D038113B76FD}">
      <dgm:prSet/>
      <dgm:spPr/>
      <dgm:t>
        <a:bodyPr/>
        <a:lstStyle/>
        <a:p>
          <a:endParaRPr lang="en-US"/>
        </a:p>
      </dgm:t>
    </dgm:pt>
    <dgm:pt modelId="{07B2F954-0EBC-2943-B6CB-B4F187E74277}" type="sibTrans" cxnId="{0B9B3273-E083-6D47-9605-D038113B76FD}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 smtClean="0"/>
            <a:t>Family of RISC-based microprocessors and microcontrollers designed by ARM Holdings, Cambridge, England</a:t>
          </a:r>
          <a:endParaRPr lang="en-US" dirty="0"/>
        </a:p>
      </dgm:t>
    </dgm:pt>
    <dgm:pt modelId="{E11DF189-81A0-DE40-BFC0-797A523C3E95}" type="parTrans" cxnId="{73551A1C-1254-4A42-AF91-0B2DC4A56449}">
      <dgm:prSet/>
      <dgm:spPr/>
      <dgm:t>
        <a:bodyPr/>
        <a:lstStyle/>
        <a:p>
          <a:endParaRPr lang="en-US"/>
        </a:p>
      </dgm:t>
    </dgm:pt>
    <dgm:pt modelId="{FF06B8F3-1F86-8140-9B9F-E235AE5E10C5}" type="sibTrans" cxnId="{73551A1C-1254-4A42-AF91-0B2DC4A56449}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 smtClean="0"/>
            <a:t>Chips are high-speed processors that are known for their small die size and low power requirements</a:t>
          </a:r>
          <a:endParaRPr lang="en-US"/>
        </a:p>
      </dgm:t>
    </dgm:pt>
    <dgm:pt modelId="{7B4DA492-5B82-0C40-94A2-C1B1175CF320}" type="parTrans" cxnId="{A380C853-BD63-ED44-8CB7-78C75020B6A9}">
      <dgm:prSet/>
      <dgm:spPr/>
      <dgm:t>
        <a:bodyPr/>
        <a:lstStyle/>
        <a:p>
          <a:endParaRPr lang="en-US"/>
        </a:p>
      </dgm:t>
    </dgm:pt>
    <dgm:pt modelId="{482C19A7-4BEC-7642-A198-D0ABB1202A63}" type="sibTrans" cxnId="{A380C853-BD63-ED44-8CB7-78C75020B6A9}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 smtClean="0"/>
            <a:t>Probably the most widely used embedded processor architecture and indeed the most widely used processor architecture of any kind in the world</a:t>
          </a:r>
          <a:endParaRPr lang="en-US"/>
        </a:p>
      </dgm:t>
    </dgm:pt>
    <dgm:pt modelId="{0FA56BE3-C9E3-CF45-9C91-DCD16A1C680C}" type="parTrans" cxnId="{0583210F-6658-E941-97B5-990E4BF53B0E}">
      <dgm:prSet/>
      <dgm:spPr/>
      <dgm:t>
        <a:bodyPr/>
        <a:lstStyle/>
        <a:p>
          <a:endParaRPr lang="en-US"/>
        </a:p>
      </dgm:t>
    </dgm:pt>
    <dgm:pt modelId="{913AF2FA-D9DD-6A44-BACF-81C7590E85C8}" type="sibTrans" cxnId="{0583210F-6658-E941-97B5-990E4BF53B0E}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 smtClean="0"/>
            <a:t>Acorn RISC Machine/Advanced RISC Machine</a:t>
          </a:r>
          <a:endParaRPr lang="en-US"/>
        </a:p>
      </dgm:t>
    </dgm:pt>
    <dgm:pt modelId="{641C02CC-C464-5749-9F00-88CCBC3A2BF1}" type="parTrans" cxnId="{D9427F64-74F0-3748-8569-AD6417A0EB19}">
      <dgm:prSet/>
      <dgm:spPr/>
      <dgm:t>
        <a:bodyPr/>
        <a:lstStyle/>
        <a:p>
          <a:endParaRPr lang="en-US"/>
        </a:p>
      </dgm:t>
    </dgm:pt>
    <dgm:pt modelId="{5FB25D44-B2D6-FE42-8282-DC4B82756DF5}" type="sibTrans" cxnId="{D9427F64-74F0-3748-8569-AD6417A0EB19}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  <dgm:t>
        <a:bodyPr/>
        <a:lstStyle/>
        <a:p>
          <a:endParaRPr lang="en-US"/>
        </a:p>
      </dgm:t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  <dgm:t>
        <a:bodyPr/>
        <a:lstStyle/>
        <a:p>
          <a:endParaRPr lang="en-US"/>
        </a:p>
      </dgm:t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  <dgm:t>
        <a:bodyPr/>
        <a:lstStyle/>
        <a:p>
          <a:endParaRPr lang="en-US"/>
        </a:p>
      </dgm:t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  <dgm:t>
        <a:bodyPr/>
        <a:lstStyle/>
        <a:p>
          <a:endParaRPr lang="en-US"/>
        </a:p>
      </dgm:t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  <dgm:t>
        <a:bodyPr/>
        <a:lstStyle/>
        <a:p>
          <a:endParaRPr lang="en-US"/>
        </a:p>
      </dgm:t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 smtClean="0"/>
            <a:t>Cortex-A/Cortex-A50</a:t>
          </a:r>
          <a:endParaRPr lang="en-US"/>
        </a:p>
      </dgm:t>
    </dgm:pt>
    <dgm:pt modelId="{02F33E88-1CA8-1849-A059-F1F13661286D}" type="parTrans" cxnId="{1BCC1A9F-183A-1C47-8E31-24B48C550775}">
      <dgm:prSet/>
      <dgm:spPr/>
      <dgm:t>
        <a:bodyPr/>
        <a:lstStyle/>
        <a:p>
          <a:endParaRPr lang="en-US"/>
        </a:p>
      </dgm:t>
    </dgm:pt>
    <dgm:pt modelId="{5FA7183A-15C0-EE43-A9D1-7B812FC22867}" type="sibTrans" cxnId="{1BCC1A9F-183A-1C47-8E31-24B48C550775}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 smtClean="0"/>
            <a:t>Cortex-R</a:t>
          </a:r>
          <a:endParaRPr lang="en-US"/>
        </a:p>
      </dgm:t>
    </dgm:pt>
    <dgm:pt modelId="{4511412A-7C47-2642-8C3D-2536C66A69C0}" type="parTrans" cxnId="{36BF6ED1-991C-064E-B658-560C3B935438}">
      <dgm:prSet/>
      <dgm:spPr/>
      <dgm:t>
        <a:bodyPr/>
        <a:lstStyle/>
        <a:p>
          <a:endParaRPr lang="en-US"/>
        </a:p>
      </dgm:t>
    </dgm:pt>
    <dgm:pt modelId="{23DAB6B6-5B95-6043-940D-29241B3419B5}" type="sibTrans" cxnId="{36BF6ED1-991C-064E-B658-560C3B935438}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 smtClean="0"/>
            <a:t>Cortex-M</a:t>
          </a:r>
          <a:endParaRPr lang="en-US"/>
        </a:p>
      </dgm:t>
    </dgm:pt>
    <dgm:pt modelId="{F8270A97-BFC2-B941-8E0D-763AC7C45356}" type="parTrans" cxnId="{5935EA6D-5400-E146-807E-1B9B32CA1DBC}">
      <dgm:prSet/>
      <dgm:spPr/>
      <dgm:t>
        <a:bodyPr/>
        <a:lstStyle/>
        <a:p>
          <a:endParaRPr lang="en-US"/>
        </a:p>
      </dgm:t>
    </dgm:pt>
    <dgm:pt modelId="{70F196F0-F938-8949-9887-643668E20A06}" type="sibTrans" cxnId="{5935EA6D-5400-E146-807E-1B9B32CA1DBC}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 smtClean="0"/>
            <a:t>Cortex-M0</a:t>
          </a:r>
          <a:endParaRPr lang="en-US"/>
        </a:p>
      </dgm:t>
    </dgm:pt>
    <dgm:pt modelId="{996D892B-574A-454E-96B3-CA5FAE7E93F1}" type="parTrans" cxnId="{8D3F7BD9-095A-EB4E-BD01-8D02E07C544A}">
      <dgm:prSet/>
      <dgm:spPr/>
      <dgm:t>
        <a:bodyPr/>
        <a:lstStyle/>
        <a:p>
          <a:endParaRPr lang="en-US"/>
        </a:p>
      </dgm:t>
    </dgm:pt>
    <dgm:pt modelId="{6D564A4A-F9E1-964B-9BAB-BFCFE72084EC}" type="sibTrans" cxnId="{8D3F7BD9-095A-EB4E-BD01-8D02E07C544A}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 smtClean="0"/>
            <a:t>Cortex-M0+</a:t>
          </a:r>
          <a:endParaRPr lang="en-US"/>
        </a:p>
      </dgm:t>
    </dgm:pt>
    <dgm:pt modelId="{FED445DB-EDC6-3346-B338-981C71C8E77F}" type="parTrans" cxnId="{D0A4BDED-C468-9B49-A2F9-D1B917033ED2}">
      <dgm:prSet/>
      <dgm:spPr/>
      <dgm:t>
        <a:bodyPr/>
        <a:lstStyle/>
        <a:p>
          <a:endParaRPr lang="en-US"/>
        </a:p>
      </dgm:t>
    </dgm:pt>
    <dgm:pt modelId="{0E2EB7D7-EB84-4549-AFC2-8E633600E035}" type="sibTrans" cxnId="{D0A4BDED-C468-9B49-A2F9-D1B917033ED2}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 smtClean="0"/>
            <a:t>Cortex-M3</a:t>
          </a:r>
          <a:endParaRPr lang="en-US"/>
        </a:p>
      </dgm:t>
    </dgm:pt>
    <dgm:pt modelId="{B74274B9-839B-974C-8EF8-FA5B6B637461}" type="parTrans" cxnId="{D40CE18F-4D76-514A-8CA6-36933BF06C8F}">
      <dgm:prSet/>
      <dgm:spPr/>
      <dgm:t>
        <a:bodyPr/>
        <a:lstStyle/>
        <a:p>
          <a:endParaRPr lang="en-US"/>
        </a:p>
      </dgm:t>
    </dgm:pt>
    <dgm:pt modelId="{DA2A9467-BA12-F142-8739-80E7E11F66A0}" type="sibTrans" cxnId="{D40CE18F-4D76-514A-8CA6-36933BF06C8F}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 smtClean="0"/>
            <a:t>Cortex-M4</a:t>
          </a:r>
          <a:endParaRPr lang="en-US"/>
        </a:p>
      </dgm:t>
    </dgm:pt>
    <dgm:pt modelId="{359C1D31-CFC5-9A4F-A4AE-D31EED7291A3}" type="parTrans" cxnId="{0A42961E-003A-9441-8892-8960B157762D}">
      <dgm:prSet/>
      <dgm:spPr/>
      <dgm:t>
        <a:bodyPr/>
        <a:lstStyle/>
        <a:p>
          <a:endParaRPr lang="en-US"/>
        </a:p>
      </dgm:t>
    </dgm:pt>
    <dgm:pt modelId="{34941DD6-24EE-534F-8B81-1550FD3B6431}" type="sibTrans" cxnId="{0A42961E-003A-9441-8892-8960B157762D}">
      <dgm:prSet/>
      <dgm:spPr/>
      <dgm:t>
        <a:bodyPr/>
        <a:lstStyle/>
        <a:p>
          <a:endParaRPr lang="en-US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243E3-6A78-9746-BEE9-84ACAEA02E36}">
      <dsp:nvSpPr>
        <dsp:cNvPr id="0" name=""/>
        <dsp:cNvSpPr/>
      </dsp:nvSpPr>
      <dsp:spPr>
        <a:xfrm>
          <a:off x="5334000" y="3419855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The operational units and their interconnections that realize the architectural specifications</a:t>
          </a:r>
          <a:endParaRPr lang="en-US" sz="1000" kern="1200" dirty="0"/>
        </a:p>
      </dsp:txBody>
      <dsp:txXfrm>
        <a:off x="6114680" y="3857543"/>
        <a:ext cx="1668393" cy="1136304"/>
      </dsp:txXfrm>
    </dsp:sp>
    <dsp:sp modelId="{82886FAE-83A2-704D-92D1-F4CC571A92A1}">
      <dsp:nvSpPr>
        <dsp:cNvPr id="0" name=""/>
        <dsp:cNvSpPr/>
      </dsp:nvSpPr>
      <dsp:spPr>
        <a:xfrm>
          <a:off x="1004570" y="3419855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Hardware details transparent to the programmer, control signals, interfaces between the computer and peripherals, memory technology used</a:t>
          </a:r>
          <a:endParaRPr lang="en-US" sz="1000" kern="1200" dirty="0"/>
        </a:p>
      </dsp:txBody>
      <dsp:txXfrm>
        <a:off x="1039922" y="3857543"/>
        <a:ext cx="1668393" cy="1136304"/>
      </dsp:txXfrm>
    </dsp:sp>
    <dsp:sp modelId="{D6EE7FF3-03D5-1248-B164-AC203683EA31}">
      <dsp:nvSpPr>
        <dsp:cNvPr id="0" name=""/>
        <dsp:cNvSpPr/>
      </dsp:nvSpPr>
      <dsp:spPr>
        <a:xfrm>
          <a:off x="5058105" y="0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Instruction set, number of bits used to represent various data types,   I/O mechanisms, techniques for addressing memory</a:t>
          </a:r>
          <a:endParaRPr lang="en-US" sz="1000" kern="1200" dirty="0"/>
        </a:p>
      </dsp:txBody>
      <dsp:txXfrm>
        <a:off x="5838784" y="35352"/>
        <a:ext cx="1668393" cy="1136304"/>
      </dsp:txXfrm>
    </dsp:sp>
    <dsp:sp modelId="{EAF475D4-71BA-AC4A-A978-8E1A58675943}">
      <dsp:nvSpPr>
        <dsp:cNvPr id="0" name=""/>
        <dsp:cNvSpPr/>
      </dsp:nvSpPr>
      <dsp:spPr>
        <a:xfrm>
          <a:off x="1004570" y="0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Attributes of a system visible to the programmer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Have a direct impact on the logical execution of a program</a:t>
          </a:r>
          <a:endParaRPr lang="en-US" sz="1000" kern="1200" dirty="0"/>
        </a:p>
      </dsp:txBody>
      <dsp:txXfrm>
        <a:off x="1039922" y="35352"/>
        <a:ext cx="1668393" cy="1136304"/>
      </dsp:txXfrm>
    </dsp:sp>
    <dsp:sp modelId="{0995DE62-81B9-0E4E-9982-90865C30B506}">
      <dsp:nvSpPr>
        <dsp:cNvPr id="0" name=""/>
        <dsp:cNvSpPr/>
      </dsp:nvSpPr>
      <dsp:spPr>
        <a:xfrm>
          <a:off x="2045614" y="286664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3431" y="924481"/>
        <a:ext cx="1539826" cy="1539826"/>
      </dsp:txXfrm>
    </dsp:sp>
    <dsp:sp modelId="{E56301CE-27B0-6744-BFE7-3637DF690F07}">
      <dsp:nvSpPr>
        <dsp:cNvPr id="0" name=""/>
        <dsp:cNvSpPr/>
      </dsp:nvSpPr>
      <dsp:spPr>
        <a:xfrm rot="5400000">
          <a:off x="4323842" y="286664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323842" y="924481"/>
        <a:ext cx="1539826" cy="1539826"/>
      </dsp:txXfrm>
    </dsp:sp>
    <dsp:sp modelId="{48FC8C78-AEC8-1E4B-9265-AE1BCBD2AB12}">
      <dsp:nvSpPr>
        <dsp:cNvPr id="0" name=""/>
        <dsp:cNvSpPr/>
      </dsp:nvSpPr>
      <dsp:spPr>
        <a:xfrm rot="10800000">
          <a:off x="4323842" y="2564892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4323842" y="2564892"/>
        <a:ext cx="1539826" cy="1539826"/>
      </dsp:txXfrm>
    </dsp:sp>
    <dsp:sp modelId="{84C6FD03-EE72-914E-B7C9-68870374A795}">
      <dsp:nvSpPr>
        <dsp:cNvPr id="0" name=""/>
        <dsp:cNvSpPr/>
      </dsp:nvSpPr>
      <dsp:spPr>
        <a:xfrm rot="16200000">
          <a:off x="2045614" y="2564892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2683431" y="2564892"/>
        <a:ext cx="1539826" cy="1539826"/>
      </dsp:txXfrm>
    </dsp:sp>
    <dsp:sp modelId="{1A971C7A-02BC-2144-9C44-48A4E03337B1}">
      <dsp:nvSpPr>
        <dsp:cNvPr id="0" name=""/>
        <dsp:cNvSpPr/>
      </dsp:nvSpPr>
      <dsp:spPr>
        <a:xfrm>
          <a:off x="3897617" y="2061972"/>
          <a:ext cx="751865" cy="65379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0E4CF8-E8EE-584A-BC6F-814759FDAB7A}">
      <dsp:nvSpPr>
        <dsp:cNvPr id="0" name=""/>
        <dsp:cNvSpPr/>
      </dsp:nvSpPr>
      <dsp:spPr>
        <a:xfrm rot="10800000">
          <a:off x="3897617" y="2313432"/>
          <a:ext cx="751865" cy="65379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4589939" numCol="1" spcCol="1270" anchor="t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2628783" numCol="1" spcCol="1270" anchor="t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/>
            </a:rPr>
            <a:t>The pace slowed to a doubling every 18 months in the 1970’s but has sustained that rate ever since</a:t>
          </a:r>
          <a:endParaRPr lang="en-US" sz="1100" b="1" kern="1200" dirty="0">
            <a:effectLst/>
          </a:endParaRP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957011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335255" numCol="1" spcCol="1270" anchor="t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19400" y="3029762"/>
        <a:ext cx="5816760" cy="2220107"/>
      </dsp:txXfrm>
    </dsp:sp>
    <dsp:sp modelId="{91813869-71C4-7749-AA7F-6F71B8046448}">
      <dsp:nvSpPr>
        <dsp:cNvPr id="0" name=""/>
        <dsp:cNvSpPr/>
      </dsp:nvSpPr>
      <dsp:spPr>
        <a:xfrm>
          <a:off x="2395706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The cost of computer logic and memory circuitry has fallen at a dramatic rate</a:t>
          </a:r>
        </a:p>
      </dsp:txBody>
      <dsp:txXfrm>
        <a:off x="2428444" y="4054273"/>
        <a:ext cx="1046334" cy="999048"/>
      </dsp:txXfrm>
    </dsp:sp>
    <dsp:sp modelId="{43D95310-0335-8948-925B-493826D68CA7}">
      <dsp:nvSpPr>
        <dsp:cNvPr id="0" name=""/>
        <dsp:cNvSpPr/>
      </dsp:nvSpPr>
      <dsp:spPr>
        <a:xfrm>
          <a:off x="3532958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The electrical path length is shortened, increasing operating speed</a:t>
          </a:r>
        </a:p>
      </dsp:txBody>
      <dsp:txXfrm>
        <a:off x="3565696" y="4054273"/>
        <a:ext cx="1046334" cy="999048"/>
      </dsp:txXfrm>
    </dsp:sp>
    <dsp:sp modelId="{2BFD2A48-BAFB-C448-9560-380462349BFA}">
      <dsp:nvSpPr>
        <dsp:cNvPr id="0" name=""/>
        <dsp:cNvSpPr/>
      </dsp:nvSpPr>
      <dsp:spPr>
        <a:xfrm>
          <a:off x="4670211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/>
            </a:rPr>
            <a:t>Computer becomes smaller and is more convenient to use in a variety of environments</a:t>
          </a:r>
        </a:p>
      </dsp:txBody>
      <dsp:txXfrm>
        <a:off x="4702949" y="4054273"/>
        <a:ext cx="1046334" cy="999048"/>
      </dsp:txXfrm>
    </dsp:sp>
    <dsp:sp modelId="{54116479-2825-CE4B-A0CD-356DD46D1C46}">
      <dsp:nvSpPr>
        <dsp:cNvPr id="0" name=""/>
        <dsp:cNvSpPr/>
      </dsp:nvSpPr>
      <dsp:spPr>
        <a:xfrm>
          <a:off x="5807463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Reduction in power and cooling requirements</a:t>
          </a:r>
        </a:p>
      </dsp:txBody>
      <dsp:txXfrm>
        <a:off x="5840201" y="4054273"/>
        <a:ext cx="1046334" cy="999048"/>
      </dsp:txXfrm>
    </dsp:sp>
    <dsp:sp modelId="{A184587C-4EF5-0248-B0F8-E4E73CF3787B}">
      <dsp:nvSpPr>
        <dsp:cNvPr id="0" name=""/>
        <dsp:cNvSpPr/>
      </dsp:nvSpPr>
      <dsp:spPr>
        <a:xfrm>
          <a:off x="6944715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Fewer interchip connections</a:t>
          </a:r>
        </a:p>
      </dsp:txBody>
      <dsp:txXfrm>
        <a:off x="6977453" y="4054273"/>
        <a:ext cx="1046334" cy="9990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Similar or identical instruction set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341748"/>
                <a:satOff val="14627"/>
                <a:lumOff val="86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341748"/>
                <a:satOff val="14627"/>
                <a:lumOff val="86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Similar or identical operating system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683495"/>
                <a:satOff val="29253"/>
                <a:lumOff val="172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683495"/>
                <a:satOff val="29253"/>
                <a:lumOff val="172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accent2"/>
              </a:solidFill>
            </a:rPr>
            <a:t>Increasing speed</a:t>
          </a:r>
          <a:endParaRPr lang="en-US" sz="2400" kern="1200">
            <a:solidFill>
              <a:schemeClr val="accent2"/>
            </a:solidFill>
          </a:endParaRP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025243"/>
                <a:satOff val="43880"/>
                <a:lumOff val="258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025243"/>
                <a:satOff val="43880"/>
                <a:lumOff val="258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Increasing number of I/O ports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366990"/>
                <a:satOff val="58506"/>
                <a:lumOff val="345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366990"/>
                <a:satOff val="58506"/>
                <a:lumOff val="345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Increasing memory size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Increasing cost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3905816" y="3577566"/>
        <a:ext cx="2553207" cy="1531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DE1C-6487-F644-B0FB-514DFD9A6203}">
      <dsp:nvSpPr>
        <dsp:cNvPr id="0" name=""/>
        <dsp:cNvSpPr/>
      </dsp:nvSpPr>
      <dsp:spPr>
        <a:xfrm>
          <a:off x="0" y="4073500"/>
          <a:ext cx="8610600" cy="1336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Since 1970 semiconductor memory has been through 13 generations</a:t>
          </a:r>
          <a:endParaRPr lang="en-US" sz="1700" kern="1200" dirty="0"/>
        </a:p>
      </dsp:txBody>
      <dsp:txXfrm>
        <a:off x="0" y="4073500"/>
        <a:ext cx="8610600" cy="721817"/>
      </dsp:txXfrm>
    </dsp:sp>
    <dsp:sp modelId="{3D32EC06-2A10-E044-BF0D-8C73C5E8D97F}">
      <dsp:nvSpPr>
        <dsp:cNvPr id="0" name=""/>
        <dsp:cNvSpPr/>
      </dsp:nvSpPr>
      <dsp:spPr>
        <a:xfrm>
          <a:off x="0" y="4767627"/>
          <a:ext cx="8610600" cy="61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Each generation has provided four times the storage density of the previous generation, accompanied by declining cost per bit and declining access time</a:t>
          </a:r>
          <a:endParaRPr lang="en-US" sz="1300" kern="1200" dirty="0"/>
        </a:p>
      </dsp:txBody>
      <dsp:txXfrm>
        <a:off x="0" y="4767627"/>
        <a:ext cx="8610600" cy="614881"/>
      </dsp:txXfrm>
    </dsp:sp>
    <dsp:sp modelId="{9295D34B-13D6-E143-8FAA-4C45DFED13EF}">
      <dsp:nvSpPr>
        <dsp:cNvPr id="0" name=""/>
        <dsp:cNvSpPr/>
      </dsp:nvSpPr>
      <dsp:spPr>
        <a:xfrm rot="10800000">
          <a:off x="0" y="2036750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 1974 the price per bit of semiconductor memory dropped below the price per bit of core memory</a:t>
          </a:r>
          <a:endParaRPr lang="en-US" sz="1700" kern="1200" dirty="0"/>
        </a:p>
      </dsp:txBody>
      <dsp:txXfrm rot="-10800000">
        <a:off x="0" y="2036750"/>
        <a:ext cx="8610600" cy="721601"/>
      </dsp:txXfrm>
    </dsp:sp>
    <dsp:sp modelId="{02DEDF47-B60B-174C-B68D-9085A3F1AB6A}">
      <dsp:nvSpPr>
        <dsp:cNvPr id="0" name=""/>
        <dsp:cNvSpPr/>
      </dsp:nvSpPr>
      <dsp:spPr>
        <a:xfrm>
          <a:off x="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There has been a continuing and rapid decline in memory cost accompanied by a corresponding increase in physical memory density</a:t>
          </a:r>
          <a:endParaRPr lang="en-US" sz="1300" kern="1200" dirty="0"/>
        </a:p>
      </dsp:txBody>
      <dsp:txXfrm>
        <a:off x="0" y="2758351"/>
        <a:ext cx="4305299" cy="614697"/>
      </dsp:txXfrm>
    </dsp:sp>
    <dsp:sp modelId="{80A90482-38CF-964E-898E-B14683C6E887}">
      <dsp:nvSpPr>
        <dsp:cNvPr id="0" name=""/>
        <dsp:cNvSpPr/>
      </dsp:nvSpPr>
      <dsp:spPr>
        <a:xfrm>
          <a:off x="430530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Developments in memory and processor technologies changed the nature of computers in less than a decade</a:t>
          </a:r>
          <a:endParaRPr lang="en-US" sz="1300" kern="1200" dirty="0"/>
        </a:p>
      </dsp:txBody>
      <dsp:txXfrm>
        <a:off x="4305300" y="2758351"/>
        <a:ext cx="4305299" cy="614697"/>
      </dsp:txXfrm>
    </dsp:sp>
    <dsp:sp modelId="{20D983A6-25B2-D34F-9721-9F543575F986}">
      <dsp:nvSpPr>
        <dsp:cNvPr id="0" name=""/>
        <dsp:cNvSpPr/>
      </dsp:nvSpPr>
      <dsp:spPr>
        <a:xfrm rot="10800000">
          <a:off x="0" y="956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 1970 Fairchild produced the first relatively capacious semiconductor memory</a:t>
          </a:r>
          <a:endParaRPr lang="en-US" sz="1700" kern="1200" dirty="0"/>
        </a:p>
      </dsp:txBody>
      <dsp:txXfrm rot="-10800000">
        <a:off x="0" y="956"/>
        <a:ext cx="8610600" cy="721601"/>
      </dsp:txXfrm>
    </dsp:sp>
    <dsp:sp modelId="{BCDEB9CC-91F2-B04C-BF78-8C8FAC34A974}">
      <dsp:nvSpPr>
        <dsp:cNvPr id="0" name=""/>
        <dsp:cNvSpPr/>
      </dsp:nvSpPr>
      <dsp:spPr>
        <a:xfrm>
          <a:off x="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Chip was about the size of a single core</a:t>
          </a:r>
          <a:endParaRPr lang="en-US" sz="1300" kern="1200" dirty="0"/>
        </a:p>
      </dsp:txBody>
      <dsp:txXfrm>
        <a:off x="0" y="722557"/>
        <a:ext cx="2152649" cy="614697"/>
      </dsp:txXfrm>
    </dsp:sp>
    <dsp:sp modelId="{22D687DF-5A41-C04B-83B2-990819124270}">
      <dsp:nvSpPr>
        <dsp:cNvPr id="0" name=""/>
        <dsp:cNvSpPr/>
      </dsp:nvSpPr>
      <dsp:spPr>
        <a:xfrm>
          <a:off x="215265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Could hold 256 bits of memory</a:t>
          </a:r>
          <a:endParaRPr lang="en-US" sz="1300" kern="1200" dirty="0"/>
        </a:p>
      </dsp:txBody>
      <dsp:txXfrm>
        <a:off x="2152650" y="722557"/>
        <a:ext cx="2152649" cy="614697"/>
      </dsp:txXfrm>
    </dsp:sp>
    <dsp:sp modelId="{97A27664-9A96-1645-A7EC-5BE951D18748}">
      <dsp:nvSpPr>
        <dsp:cNvPr id="0" name=""/>
        <dsp:cNvSpPr/>
      </dsp:nvSpPr>
      <dsp:spPr>
        <a:xfrm>
          <a:off x="430530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Non-destructive</a:t>
          </a:r>
          <a:endParaRPr lang="en-US" sz="1300" kern="1200" dirty="0"/>
        </a:p>
      </dsp:txBody>
      <dsp:txXfrm>
        <a:off x="4305300" y="722557"/>
        <a:ext cx="2152649" cy="614697"/>
      </dsp:txXfrm>
    </dsp:sp>
    <dsp:sp modelId="{23FFA982-4016-B24A-AD76-E71171B95C2B}">
      <dsp:nvSpPr>
        <dsp:cNvPr id="0" name=""/>
        <dsp:cNvSpPr/>
      </dsp:nvSpPr>
      <dsp:spPr>
        <a:xfrm>
          <a:off x="6457949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Much faster than core </a:t>
          </a:r>
          <a:endParaRPr lang="en-US" sz="1300" kern="1200" dirty="0"/>
        </a:p>
      </dsp:txBody>
      <dsp:txXfrm>
        <a:off x="6457949" y="722557"/>
        <a:ext cx="2152649" cy="6146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8080</a:t>
          </a:r>
          <a:endParaRPr lang="en-US" sz="1800" kern="1200" dirty="0"/>
        </a:p>
      </dsp:txBody>
      <dsp:txXfrm>
        <a:off x="3935" y="92681"/>
        <a:ext cx="1508422" cy="403021"/>
      </dsp:txXfrm>
    </dsp:sp>
    <dsp:sp modelId="{7BFBF2A3-0772-704B-A26B-0F9C645892BA}">
      <dsp:nvSpPr>
        <dsp:cNvPr id="0" name=""/>
        <dsp:cNvSpPr/>
      </dsp:nvSpPr>
      <dsp:spPr>
        <a:xfrm>
          <a:off x="3935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World’s first general-purpose microprocessor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8-bit machine, 8-bit data path to memory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Was used in the first personal computer (Altair)</a:t>
          </a:r>
          <a:endParaRPr lang="en-US" sz="1300" kern="1200"/>
        </a:p>
      </dsp:txBody>
      <dsp:txXfrm>
        <a:off x="3935" y="495703"/>
        <a:ext cx="1508422" cy="4424940"/>
      </dsp:txXfrm>
    </dsp:sp>
    <dsp:sp modelId="{6F672CE8-FADD-B54B-9F24-7FD6B08E2F30}">
      <dsp:nvSpPr>
        <dsp:cNvPr id="0" name=""/>
        <dsp:cNvSpPr/>
      </dsp:nvSpPr>
      <dsp:spPr>
        <a:xfrm>
          <a:off x="1723536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8086</a:t>
          </a:r>
          <a:endParaRPr lang="en-US" sz="1800" kern="1200" dirty="0"/>
        </a:p>
      </dsp:txBody>
      <dsp:txXfrm>
        <a:off x="1723536" y="92681"/>
        <a:ext cx="1508422" cy="403021"/>
      </dsp:txXfrm>
    </dsp:sp>
    <dsp:sp modelId="{31BB9E97-7BDF-5A4E-BFC2-3F009BF2951D}">
      <dsp:nvSpPr>
        <dsp:cNvPr id="0" name=""/>
        <dsp:cNvSpPr/>
      </dsp:nvSpPr>
      <dsp:spPr>
        <a:xfrm>
          <a:off x="1723536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A more powerful 16-bit machine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Has an instruction cache, or queue, that prefetches a few instructions before they are executed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The first appearance of the x86 architecture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The 8088 was a variant of this processor and used in IBM’s first personal computer (securing the success of Intel</a:t>
          </a:r>
          <a:endParaRPr lang="en-US" sz="1300" kern="1200"/>
        </a:p>
      </dsp:txBody>
      <dsp:txXfrm>
        <a:off x="1723536" y="495703"/>
        <a:ext cx="1508422" cy="4424940"/>
      </dsp:txXfrm>
    </dsp:sp>
    <dsp:sp modelId="{162916D5-5368-F64B-9D98-7DF7F300661F}">
      <dsp:nvSpPr>
        <dsp:cNvPr id="0" name=""/>
        <dsp:cNvSpPr/>
      </dsp:nvSpPr>
      <dsp:spPr>
        <a:xfrm>
          <a:off x="3443138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80286</a:t>
          </a:r>
          <a:endParaRPr lang="en-US" sz="1800" kern="1200" dirty="0"/>
        </a:p>
      </dsp:txBody>
      <dsp:txXfrm>
        <a:off x="3443138" y="92681"/>
        <a:ext cx="1508422" cy="403021"/>
      </dsp:txXfrm>
    </dsp:sp>
    <dsp:sp modelId="{CF06B9F9-B0F5-EA48-B4F6-6821AD3DAF4C}">
      <dsp:nvSpPr>
        <dsp:cNvPr id="0" name=""/>
        <dsp:cNvSpPr/>
      </dsp:nvSpPr>
      <dsp:spPr>
        <a:xfrm>
          <a:off x="3443138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Extension of the 8086 enabling addressing a 16-MB memory instead of just 1MB</a:t>
          </a:r>
          <a:endParaRPr lang="en-US" sz="1300" kern="1200" dirty="0"/>
        </a:p>
      </dsp:txBody>
      <dsp:txXfrm>
        <a:off x="3443138" y="495703"/>
        <a:ext cx="1508422" cy="4424940"/>
      </dsp:txXfrm>
    </dsp:sp>
    <dsp:sp modelId="{1B9ECA26-4EE1-5945-8D9E-8C0ABB9F2C37}">
      <dsp:nvSpPr>
        <dsp:cNvPr id="0" name=""/>
        <dsp:cNvSpPr/>
      </dsp:nvSpPr>
      <dsp:spPr>
        <a:xfrm>
          <a:off x="5162740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80386</a:t>
          </a:r>
          <a:endParaRPr lang="en-US" sz="1800" kern="1200" dirty="0"/>
        </a:p>
      </dsp:txBody>
      <dsp:txXfrm>
        <a:off x="5162740" y="92681"/>
        <a:ext cx="1508422" cy="403021"/>
      </dsp:txXfrm>
    </dsp:sp>
    <dsp:sp modelId="{424BCA7A-4E6A-294F-9EA3-ED3BAC2BC2A9}">
      <dsp:nvSpPr>
        <dsp:cNvPr id="0" name=""/>
        <dsp:cNvSpPr/>
      </dsp:nvSpPr>
      <dsp:spPr>
        <a:xfrm>
          <a:off x="5162740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Intel’s first 32-bit machine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First Intel processor to support multitasking</a:t>
          </a:r>
          <a:endParaRPr lang="en-US" sz="1300" kern="1200"/>
        </a:p>
      </dsp:txBody>
      <dsp:txXfrm>
        <a:off x="5162740" y="495703"/>
        <a:ext cx="1508422" cy="4424940"/>
      </dsp:txXfrm>
    </dsp:sp>
    <dsp:sp modelId="{5FA66C6E-3604-BC4D-A31B-AE01B8FB6C85}">
      <dsp:nvSpPr>
        <dsp:cNvPr id="0" name=""/>
        <dsp:cNvSpPr/>
      </dsp:nvSpPr>
      <dsp:spPr>
        <a:xfrm>
          <a:off x="6882342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80486</a:t>
          </a:r>
          <a:endParaRPr lang="en-US" sz="1800" kern="1200" dirty="0"/>
        </a:p>
      </dsp:txBody>
      <dsp:txXfrm>
        <a:off x="6882342" y="92681"/>
        <a:ext cx="1508422" cy="403021"/>
      </dsp:txXfrm>
    </dsp:sp>
    <dsp:sp modelId="{C65417AC-B100-5C48-AE72-EFF7D37FF1C8}">
      <dsp:nvSpPr>
        <dsp:cNvPr id="0" name=""/>
        <dsp:cNvSpPr/>
      </dsp:nvSpPr>
      <dsp:spPr>
        <a:xfrm>
          <a:off x="6882342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Introduced the use of much more sophisticated and powerful cache technology and sophisticated instruction pipelining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Also offered a built-in math coprocessor</a:t>
          </a:r>
          <a:endParaRPr lang="en-US" sz="1300" kern="1200"/>
        </a:p>
      </dsp:txBody>
      <dsp:txXfrm>
        <a:off x="6882342" y="495703"/>
        <a:ext cx="1508422" cy="44249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246900"/>
          <a:ext cx="90364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Intel introduced the use of superscalar techniques, which allow multiple instructions to execute in parallel</a:t>
          </a:r>
          <a:endParaRPr lang="en-US" sz="1200" kern="1200" dirty="0"/>
        </a:p>
      </dsp:txBody>
      <dsp:txXfrm>
        <a:off x="0" y="246900"/>
        <a:ext cx="9036496" cy="428400"/>
      </dsp:txXfrm>
    </dsp:sp>
    <dsp:sp modelId="{926171EE-F438-0343-92FF-E27C41A5667F}">
      <dsp:nvSpPr>
        <dsp:cNvPr id="0" name=""/>
        <dsp:cNvSpPr/>
      </dsp:nvSpPr>
      <dsp:spPr>
        <a:xfrm>
          <a:off x="0" y="72006"/>
          <a:ext cx="6325547" cy="23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</a:t>
          </a:r>
          <a:endParaRPr lang="en-US" sz="1600" kern="1200" dirty="0"/>
        </a:p>
      </dsp:txBody>
      <dsp:txXfrm>
        <a:off x="11528" y="83534"/>
        <a:ext cx="6302491" cy="213104"/>
      </dsp:txXfrm>
    </dsp:sp>
    <dsp:sp modelId="{DF8C5430-0B8A-3E4F-8CE4-876B02EC3DF9}">
      <dsp:nvSpPr>
        <dsp:cNvPr id="0" name=""/>
        <dsp:cNvSpPr/>
      </dsp:nvSpPr>
      <dsp:spPr>
        <a:xfrm>
          <a:off x="0" y="836579"/>
          <a:ext cx="9036496" cy="59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3459"/>
              <a:satOff val="-7158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Continued the move into superscalar organization with aggressive use of register renaming, branch prediction, data flow analysis, and speculative execution</a:t>
          </a:r>
          <a:endParaRPr lang="en-US" sz="1200" kern="1200" dirty="0"/>
        </a:p>
      </dsp:txBody>
      <dsp:txXfrm>
        <a:off x="0" y="836579"/>
        <a:ext cx="9036496" cy="592200"/>
      </dsp:txXfrm>
    </dsp:sp>
    <dsp:sp modelId="{87AF5CD5-0F4E-AE4E-ACEF-15012E170E95}">
      <dsp:nvSpPr>
        <dsp:cNvPr id="0" name=""/>
        <dsp:cNvSpPr/>
      </dsp:nvSpPr>
      <dsp:spPr>
        <a:xfrm>
          <a:off x="451824" y="718500"/>
          <a:ext cx="6325547" cy="236160"/>
        </a:xfrm>
        <a:prstGeom prst="roundRect">
          <a:avLst/>
        </a:prstGeom>
        <a:solidFill>
          <a:schemeClr val="accent2">
            <a:hueOff val="-423459"/>
            <a:satOff val="-7158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Pro</a:t>
          </a:r>
          <a:endParaRPr lang="en-US" sz="1600" kern="1200" dirty="0"/>
        </a:p>
      </dsp:txBody>
      <dsp:txXfrm>
        <a:off x="463352" y="730028"/>
        <a:ext cx="6302491" cy="213104"/>
      </dsp:txXfrm>
    </dsp:sp>
    <dsp:sp modelId="{FDA052D9-0AC9-C64B-B9C8-5D43FB2C70FA}">
      <dsp:nvSpPr>
        <dsp:cNvPr id="0" name=""/>
        <dsp:cNvSpPr/>
      </dsp:nvSpPr>
      <dsp:spPr>
        <a:xfrm>
          <a:off x="0" y="1590060"/>
          <a:ext cx="9036496" cy="59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6917"/>
              <a:satOff val="-14316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Incorporated Intel MMX technology, which is designed specifically to process video, audio, and graphics data efficiently</a:t>
          </a:r>
          <a:endParaRPr lang="en-US" sz="1200" kern="1200" dirty="0"/>
        </a:p>
      </dsp:txBody>
      <dsp:txXfrm>
        <a:off x="0" y="1590060"/>
        <a:ext cx="9036496" cy="592200"/>
      </dsp:txXfrm>
    </dsp:sp>
    <dsp:sp modelId="{BA480AEB-DDB8-9F42-94A4-E7766303C930}">
      <dsp:nvSpPr>
        <dsp:cNvPr id="0" name=""/>
        <dsp:cNvSpPr/>
      </dsp:nvSpPr>
      <dsp:spPr>
        <a:xfrm>
          <a:off x="451824" y="1471980"/>
          <a:ext cx="6325547" cy="236160"/>
        </a:xfrm>
        <a:prstGeom prst="roundRect">
          <a:avLst/>
        </a:prstGeom>
        <a:solidFill>
          <a:schemeClr val="accent2">
            <a:hueOff val="-846917"/>
            <a:satOff val="-14316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II</a:t>
          </a:r>
          <a:endParaRPr lang="en-US" sz="1600" kern="1200" dirty="0"/>
        </a:p>
      </dsp:txBody>
      <dsp:txXfrm>
        <a:off x="463352" y="1483508"/>
        <a:ext cx="6302491" cy="213104"/>
      </dsp:txXfrm>
    </dsp:sp>
    <dsp:sp modelId="{49E369E3-E773-8142-BD42-3DF55CAC25A8}">
      <dsp:nvSpPr>
        <dsp:cNvPr id="0" name=""/>
        <dsp:cNvSpPr/>
      </dsp:nvSpPr>
      <dsp:spPr>
        <a:xfrm>
          <a:off x="0" y="2343540"/>
          <a:ext cx="9036496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70376"/>
              <a:satOff val="-21474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Incorporated additional floating-point instructions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Streaming SIMD Extensions (SSE)</a:t>
          </a:r>
          <a:endParaRPr lang="en-US" sz="1100" kern="1200" dirty="0"/>
        </a:p>
      </dsp:txBody>
      <dsp:txXfrm>
        <a:off x="0" y="2343540"/>
        <a:ext cx="9036496" cy="579600"/>
      </dsp:txXfrm>
    </dsp:sp>
    <dsp:sp modelId="{4CE4F232-D387-414D-8CFB-85DC782FED43}">
      <dsp:nvSpPr>
        <dsp:cNvPr id="0" name=""/>
        <dsp:cNvSpPr/>
      </dsp:nvSpPr>
      <dsp:spPr>
        <a:xfrm>
          <a:off x="451824" y="2225460"/>
          <a:ext cx="6325547" cy="236160"/>
        </a:xfrm>
        <a:prstGeom prst="roundRect">
          <a:avLst/>
        </a:prstGeom>
        <a:solidFill>
          <a:schemeClr val="accent2">
            <a:hueOff val="-1270376"/>
            <a:satOff val="-21474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III</a:t>
          </a:r>
          <a:endParaRPr lang="en-US" sz="1600" kern="1200" dirty="0"/>
        </a:p>
      </dsp:txBody>
      <dsp:txXfrm>
        <a:off x="463352" y="2236988"/>
        <a:ext cx="6302491" cy="213104"/>
      </dsp:txXfrm>
    </dsp:sp>
    <dsp:sp modelId="{48FDE051-F40E-8640-A8FC-01096C084078}">
      <dsp:nvSpPr>
        <dsp:cNvPr id="0" name=""/>
        <dsp:cNvSpPr/>
      </dsp:nvSpPr>
      <dsp:spPr>
        <a:xfrm>
          <a:off x="0" y="3084420"/>
          <a:ext cx="90364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693834"/>
              <a:satOff val="-28631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Includes additional floating-point and other enhancements for multimedia</a:t>
          </a:r>
          <a:endParaRPr lang="en-US" sz="1200" kern="1200" dirty="0"/>
        </a:p>
      </dsp:txBody>
      <dsp:txXfrm>
        <a:off x="0" y="3084420"/>
        <a:ext cx="9036496" cy="428400"/>
      </dsp:txXfrm>
    </dsp:sp>
    <dsp:sp modelId="{817D5F10-0EA2-6F40-BE78-64E65F4C27C2}">
      <dsp:nvSpPr>
        <dsp:cNvPr id="0" name=""/>
        <dsp:cNvSpPr/>
      </dsp:nvSpPr>
      <dsp:spPr>
        <a:xfrm>
          <a:off x="451824" y="2966340"/>
          <a:ext cx="6325547" cy="236160"/>
        </a:xfrm>
        <a:prstGeom prst="roundRect">
          <a:avLst/>
        </a:prstGeom>
        <a:solidFill>
          <a:schemeClr val="accent2">
            <a:hueOff val="-1693834"/>
            <a:satOff val="-28631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4</a:t>
          </a:r>
          <a:endParaRPr lang="en-US" sz="1600" kern="1200" dirty="0"/>
        </a:p>
      </dsp:txBody>
      <dsp:txXfrm>
        <a:off x="463352" y="2977868"/>
        <a:ext cx="6302491" cy="213104"/>
      </dsp:txXfrm>
    </dsp:sp>
    <dsp:sp modelId="{B8BC36A6-E728-5E43-8E36-6AF4256D47B0}">
      <dsp:nvSpPr>
        <dsp:cNvPr id="0" name=""/>
        <dsp:cNvSpPr/>
      </dsp:nvSpPr>
      <dsp:spPr>
        <a:xfrm>
          <a:off x="0" y="3674100"/>
          <a:ext cx="90364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17293"/>
              <a:satOff val="-35789"/>
              <a:lumOff val="28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First Intel x86 micro-core</a:t>
          </a:r>
          <a:endParaRPr lang="en-US" sz="1200" kern="1200" dirty="0"/>
        </a:p>
      </dsp:txBody>
      <dsp:txXfrm>
        <a:off x="0" y="3674100"/>
        <a:ext cx="9036496" cy="428400"/>
      </dsp:txXfrm>
    </dsp:sp>
    <dsp:sp modelId="{874C754E-516A-9945-A098-B503B8D43702}">
      <dsp:nvSpPr>
        <dsp:cNvPr id="0" name=""/>
        <dsp:cNvSpPr/>
      </dsp:nvSpPr>
      <dsp:spPr>
        <a:xfrm>
          <a:off x="37356" y="3528391"/>
          <a:ext cx="6325547" cy="236160"/>
        </a:xfrm>
        <a:prstGeom prst="roundRect">
          <a:avLst/>
        </a:prstGeom>
        <a:solidFill>
          <a:schemeClr val="accent2">
            <a:hueOff val="-2117293"/>
            <a:satOff val="-35789"/>
            <a:lumOff val="284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Core</a:t>
          </a:r>
          <a:endParaRPr lang="en-US" sz="1600" kern="1200" dirty="0"/>
        </a:p>
      </dsp:txBody>
      <dsp:txXfrm>
        <a:off x="48884" y="3539919"/>
        <a:ext cx="6302491" cy="213104"/>
      </dsp:txXfrm>
    </dsp:sp>
    <dsp:sp modelId="{6CAD52E7-AEAA-9A4C-9F8A-9E274D19AD28}">
      <dsp:nvSpPr>
        <dsp:cNvPr id="0" name=""/>
        <dsp:cNvSpPr/>
      </dsp:nvSpPr>
      <dsp:spPr>
        <a:xfrm>
          <a:off x="0" y="4271557"/>
          <a:ext cx="9036496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40751"/>
              <a:satOff val="-42947"/>
              <a:lumOff val="34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Extends the Core architecture to 64 bits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Core 2 Quad provides four cores on a single chip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More recent Core offerings have up to 10 cores per chip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An important addition to the architecture was the Advanced Vector Extensions instruction set</a:t>
          </a:r>
          <a:endParaRPr lang="en-US" sz="1200" kern="1200" dirty="0"/>
        </a:p>
      </dsp:txBody>
      <dsp:txXfrm>
        <a:off x="0" y="4271557"/>
        <a:ext cx="9036496" cy="1008000"/>
      </dsp:txXfrm>
    </dsp:sp>
    <dsp:sp modelId="{BC0D35F7-74B7-754E-83B9-9AB9D4918529}">
      <dsp:nvSpPr>
        <dsp:cNvPr id="0" name=""/>
        <dsp:cNvSpPr/>
      </dsp:nvSpPr>
      <dsp:spPr>
        <a:xfrm>
          <a:off x="451824" y="4145700"/>
          <a:ext cx="6325547" cy="236160"/>
        </a:xfrm>
        <a:prstGeom prst="roundRect">
          <a:avLst/>
        </a:prstGeom>
        <a:solidFill>
          <a:schemeClr val="accent2">
            <a:hueOff val="-2540751"/>
            <a:satOff val="-42947"/>
            <a:lumOff val="34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Core 2</a:t>
          </a:r>
          <a:endParaRPr lang="en-US" sz="1600" kern="1200" dirty="0"/>
        </a:p>
      </dsp:txBody>
      <dsp:txXfrm>
        <a:off x="463352" y="4157228"/>
        <a:ext cx="6302491" cy="2131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71E9-02DD-8F4B-A764-3EE25B482476}">
      <dsp:nvSpPr>
        <dsp:cNvPr id="0" name=""/>
        <dsp:cNvSpPr/>
      </dsp:nvSpPr>
      <dsp:spPr>
        <a:xfrm>
          <a:off x="0" y="12985"/>
          <a:ext cx="4903440" cy="490344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649DD-3136-744F-8618-39E3378CD44E}">
      <dsp:nvSpPr>
        <dsp:cNvPr id="0" name=""/>
        <dsp:cNvSpPr/>
      </dsp:nvSpPr>
      <dsp:spPr>
        <a:xfrm>
          <a:off x="2436903" y="25970"/>
          <a:ext cx="5720679" cy="49034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Refers to a processor architecture that has evolved from RISC design principles and is used in embedded systems</a:t>
          </a:r>
          <a:endParaRPr lang="en-US" sz="1600" kern="1200"/>
        </a:p>
      </dsp:txBody>
      <dsp:txXfrm>
        <a:off x="2436903" y="25970"/>
        <a:ext cx="5720679" cy="784550"/>
      </dsp:txXfrm>
    </dsp:sp>
    <dsp:sp modelId="{30FF8077-7F83-324F-B1D6-2D388D1A859E}">
      <dsp:nvSpPr>
        <dsp:cNvPr id="0" name=""/>
        <dsp:cNvSpPr/>
      </dsp:nvSpPr>
      <dsp:spPr>
        <a:xfrm>
          <a:off x="514861" y="797535"/>
          <a:ext cx="3873717" cy="38737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EA27E7-5658-A04C-872B-736FE36E95B9}">
      <dsp:nvSpPr>
        <dsp:cNvPr id="0" name=""/>
        <dsp:cNvSpPr/>
      </dsp:nvSpPr>
      <dsp:spPr>
        <a:xfrm>
          <a:off x="2451720" y="797535"/>
          <a:ext cx="5720679" cy="38737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Family of RISC-based microprocessors and microcontrollers designed by ARM Holdings, Cambridge, England</a:t>
          </a:r>
          <a:endParaRPr lang="en-US" sz="1600" kern="1200" dirty="0"/>
        </a:p>
      </dsp:txBody>
      <dsp:txXfrm>
        <a:off x="2451720" y="797535"/>
        <a:ext cx="5720679" cy="784550"/>
      </dsp:txXfrm>
    </dsp:sp>
    <dsp:sp modelId="{890FD210-37B1-924A-ACE3-EC4AF3723DA8}">
      <dsp:nvSpPr>
        <dsp:cNvPr id="0" name=""/>
        <dsp:cNvSpPr/>
      </dsp:nvSpPr>
      <dsp:spPr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427BFD-68F7-9144-84C4-B6F555C3E9C2}">
      <dsp:nvSpPr>
        <dsp:cNvPr id="0" name=""/>
        <dsp:cNvSpPr/>
      </dsp:nvSpPr>
      <dsp:spPr>
        <a:xfrm>
          <a:off x="2451720" y="1582086"/>
          <a:ext cx="5720679" cy="28439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Chips are high-speed processors that are known for their small die size and low power requirements</a:t>
          </a:r>
          <a:endParaRPr lang="en-US" sz="1600" kern="1200"/>
        </a:p>
      </dsp:txBody>
      <dsp:txXfrm>
        <a:off x="2451720" y="1582086"/>
        <a:ext cx="5720679" cy="784550"/>
      </dsp:txXfrm>
    </dsp:sp>
    <dsp:sp modelId="{CB5F8675-4706-0A49-8834-410E77301F2D}">
      <dsp:nvSpPr>
        <dsp:cNvPr id="0" name=""/>
        <dsp:cNvSpPr/>
      </dsp:nvSpPr>
      <dsp:spPr>
        <a:xfrm>
          <a:off x="1544583" y="2366636"/>
          <a:ext cx="1814272" cy="1814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3F-4732-FB48-ADB3-EB7BAA2F0AD8}">
      <dsp:nvSpPr>
        <dsp:cNvPr id="0" name=""/>
        <dsp:cNvSpPr/>
      </dsp:nvSpPr>
      <dsp:spPr>
        <a:xfrm>
          <a:off x="2451720" y="2366636"/>
          <a:ext cx="5720679" cy="1814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Probably the most widely used embedded processor architecture and indeed the most widely used processor architecture of any kind in the world</a:t>
          </a:r>
          <a:endParaRPr lang="en-US" sz="1600" kern="1200"/>
        </a:p>
      </dsp:txBody>
      <dsp:txXfrm>
        <a:off x="2451720" y="2366636"/>
        <a:ext cx="5720679" cy="784550"/>
      </dsp:txXfrm>
    </dsp:sp>
    <dsp:sp modelId="{EC44F69B-9D2C-2143-B459-8D67124DB16C}">
      <dsp:nvSpPr>
        <dsp:cNvPr id="0" name=""/>
        <dsp:cNvSpPr/>
      </dsp:nvSpPr>
      <dsp:spPr>
        <a:xfrm>
          <a:off x="2059444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E286F-F91F-864B-883C-CE6534E57A45}">
      <dsp:nvSpPr>
        <dsp:cNvPr id="0" name=""/>
        <dsp:cNvSpPr/>
      </dsp:nvSpPr>
      <dsp:spPr>
        <a:xfrm>
          <a:off x="2451720" y="3151187"/>
          <a:ext cx="5720679" cy="78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Acorn RISC Machine/Advanced RISC Machine</a:t>
          </a:r>
          <a:endParaRPr lang="en-US" sz="1600" kern="1200"/>
        </a:p>
      </dsp:txBody>
      <dsp:txXfrm>
        <a:off x="2451720" y="3151187"/>
        <a:ext cx="5720679" cy="784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8A44B-ACFF-2245-AEEB-A5DDDCC8C496}">
      <dsp:nvSpPr>
        <dsp:cNvPr id="0" name=""/>
        <dsp:cNvSpPr/>
      </dsp:nvSpPr>
      <dsp:spPr>
        <a:xfrm rot="5400000">
          <a:off x="470642" y="1199350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19228-43C1-C040-B33A-097341431CE2}">
      <dsp:nvSpPr>
        <dsp:cNvPr id="0" name=""/>
        <dsp:cNvSpPr/>
      </dsp:nvSpPr>
      <dsp:spPr>
        <a:xfrm>
          <a:off x="234771" y="1901871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Cortex-A/Cortex-A50</a:t>
          </a:r>
          <a:endParaRPr lang="en-US" sz="2400" kern="1200"/>
        </a:p>
      </dsp:txBody>
      <dsp:txXfrm>
        <a:off x="234771" y="1901871"/>
        <a:ext cx="2122732" cy="1860699"/>
      </dsp:txXfrm>
    </dsp:sp>
    <dsp:sp modelId="{47794180-F9F3-EE4B-A723-D9EC2A211089}">
      <dsp:nvSpPr>
        <dsp:cNvPr id="0" name=""/>
        <dsp:cNvSpPr/>
      </dsp:nvSpPr>
      <dsp:spPr>
        <a:xfrm>
          <a:off x="1956988" y="1026248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04008-96F3-564A-B46E-6B87073615C5}">
      <dsp:nvSpPr>
        <dsp:cNvPr id="0" name=""/>
        <dsp:cNvSpPr/>
      </dsp:nvSpPr>
      <dsp:spPr>
        <a:xfrm rot="5400000">
          <a:off x="3069281" y="556314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4FA6C-291A-254E-9375-7FDF93864951}">
      <dsp:nvSpPr>
        <dsp:cNvPr id="0" name=""/>
        <dsp:cNvSpPr/>
      </dsp:nvSpPr>
      <dsp:spPr>
        <a:xfrm>
          <a:off x="2833410" y="1258835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Cortex-R</a:t>
          </a:r>
          <a:endParaRPr lang="en-US" sz="2400" kern="1200"/>
        </a:p>
      </dsp:txBody>
      <dsp:txXfrm>
        <a:off x="2833410" y="1258835"/>
        <a:ext cx="2122732" cy="1860699"/>
      </dsp:txXfrm>
    </dsp:sp>
    <dsp:sp modelId="{3331A2A3-1F64-8B4F-8B60-EA1062A7E831}">
      <dsp:nvSpPr>
        <dsp:cNvPr id="0" name=""/>
        <dsp:cNvSpPr/>
      </dsp:nvSpPr>
      <dsp:spPr>
        <a:xfrm>
          <a:off x="4555628" y="383212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F56ED-CC42-AC46-8D66-3EE13232BDAF}">
      <dsp:nvSpPr>
        <dsp:cNvPr id="0" name=""/>
        <dsp:cNvSpPr/>
      </dsp:nvSpPr>
      <dsp:spPr>
        <a:xfrm rot="5400000">
          <a:off x="5667921" y="-86721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C2039-EA74-B740-BBFD-F3C0B5FCAA3D}">
      <dsp:nvSpPr>
        <dsp:cNvPr id="0" name=""/>
        <dsp:cNvSpPr/>
      </dsp:nvSpPr>
      <dsp:spPr>
        <a:xfrm>
          <a:off x="5432050" y="615799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Cortex-M</a:t>
          </a:r>
          <a:endParaRPr lang="en-US" sz="24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Cortex-M0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Cortex-M0+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Cortex-M3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Cortex-M4</a:t>
          </a:r>
          <a:endParaRPr lang="en-US" sz="1900" kern="1200"/>
        </a:p>
      </dsp:txBody>
      <dsp:txXfrm>
        <a:off x="5432050" y="615799"/>
        <a:ext cx="2122732" cy="186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1 “Introduction”.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As was mentioned, contemporary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generally have multiple processors. When these processors all reside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a single chip, the term multicore computer  is used, and each processing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(consisting of a control unit, ALU, registers, and perhaps cache) is called a core .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clarify the terminology, this text will use the following definitions.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 : That portion of a computer that fetches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executes instructions. It consists of an ALU, a control unit, and registers. In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with a single processing unit, it is often simply referred to as a processor 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: An individual processing unit on a processor chip. A core may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equivalent in functionality to a CPU on a single-CPU system. Other specialized processing units,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one optimized for vector and matrix operations, are also referred to as cores.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Processor:  A physical piece of silicon containing one or more cores.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is the computer component that interprets and executes instructions.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 a processor contains multiple cores, it is referred to as a multicore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After about a decade of discussion, there is broad industry consensus on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9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Another prominent feature of contemporary computers is the use of multiple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layers of memory, called cache memory , between the processor and main memory.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Chapter 4 is devoted to the topic of cache memory. For our purposes in this section,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simply note that a cache memory is smaller and faster than main memory and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speed up memory access by placing in the cache, data from main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 likely to be used in the near future. A greater performance improvement may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obtained by using multiple levels of cache, with level 1 (L1) closest to the 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additional levels (L2, L3, and so on) progressively farther from the core. In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scheme, level n  is smaller and faster than level n +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3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1.2 is a simplified view of the principal components of a typical multicore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computer. Most computers, including embedded computers in smartphones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tablets, plus personal computers, laptops, and workstations, are housed on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motherboard. Before describing this arrangement, we need to define some terms.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printed circuit board  is a rigid, flat board that holds and interconnects chips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electronic components. The board is made of layers, typically two to ten,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interconnect components via copper pathways that are etched into the board.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printed circuit board (PCB) in a computer is called a system board 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, while smaller ones that plug into the slots in the main board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called expansion boards.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most prominent elements on the motherboard are the chips. A chip 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single piece of semiconducting material, typically silicon, upon which electronic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circuits and logic gates are fabricated. The resulting product is referred to as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integrated circuit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motherboard contains a slot or socket for the processor chip, which typically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contains multiple individual cores, in what is known as a multicore processor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also slots for memory chips, I/O controller chips, and other key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components. For desktop computers, expansion slots enable the inclusion of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 on expansion boards. Thus, a modern motherboard connects only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few individual chip components, with each chip containing from a few thousand up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hundreds of millions of transistors.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1.2 shows a processor chip that contains eight cores and an L3 cache.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shown is the logic required to control operations between the cores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and between the cores and the external circuitry on the motherboard.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indicates that the L3 cache occupies two distinct portions of the chip surface.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typically, all cores have access to the entire L3 cache via the aforementioned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circuits. The processor chip shown in Figure 1.2 does not represent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any specific product, but provides a general idea of how such chips are laid out.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Next, we zoom in on the structure of a single core, which occupies a portion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chip. In general terms, the functional elements of a core are: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logic:  This includes the tasks involved in fetching instructions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decoding each instruction to determine the instruction operation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locations of any operands.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 Performs the operation specified by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Load/store logic:  Manages the transfer of data to and from main memory via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also contains an L1 cache, split between an instruction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(I-cache) that is used for the transfer of instructions to and from main memory,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L1 data cache, for the transfer of operands and results. Typically, today’s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 also include an L2 cache as part of the core. In many cases, this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also split between instruction and data caches, although a combined, single L2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is also used.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Keep in mind that this representation of the layout of the core is only intended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give a general idea of internal core structure. In a given product, the functional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elements may not be laid out as the three distinct elements shown in Figure 1.2,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especially if some or all of these functions are implemented as part of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7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will be instructive to look at some real-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world examples that illustrate the hierarchical structure of computers.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1.3 is a photograph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for a computer built around two Intel Quad-Core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Xeon processor chips. Many of the elements labeled on the photograph are discussed subsequently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book. Here, we mention the most important, in addition to the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sockets: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PCI-Express slots for a high-end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display adapter and for additional peripherals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(Section 3.6 describes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Ethernet controller and Ethernet ports for network connections.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USB sockets for peripheral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ATA (SATA) sockets for connection to disk memory (Section 7.7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Ethernet, USB, and SATA).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 for DDR (double data rate) main memory chips (Section 5.3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DDR).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3420 chipset is an I/O controller for direct memory access operations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peripheral devices and main memory (Section 7.5 discusses DDR).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61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our top-down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strategy, as illustrated in Figures 1.1 and 1.2, we can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now zoom in and look at the internal structure of a processor chip. For variety, we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 at an IBM chip instead of the Intel processor chip. Figure 1.4 is a photograph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processor chip for the IBM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EC12 mainframe computer. This chip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2.75 billion transistors. The superimposed labels indicate how the silicon real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estate of the chip is allocated. We see that this chip has six cores, or processors.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addition, there are two large areas labeled L3 cache, which are shared by all six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processors. The L3 control logic controls traffic between the L3 cache and the cores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between the L3 cache and the external environment. Additionally, there is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(SC) logic between the cores and the L3 cache. The memory 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(MC) function controls access to memory external to the chip. The GX I/O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interface to the channel adapters accessing the I/O.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1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Going down one level deeper, we examine the internal structure of a single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core, as shown in the photograph of Figure 1.5. Keep in mind that this is a portion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silicon surface area making up a single-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chip. The main sub-areas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this core area are the following: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ISU (instruction sequence unit): Determines the sequence in which instructions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executed in what is referred to as a superscalar architecture (Chapter 16).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IFU (instruction fetch unit): Logic for fetching instructions.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IDU (instruction decode unit): The IDU is fed from the IFU buffers, and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responsible for the parsing and decoding of all z/Architecture operation codes.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LSU (load-store unit): The LSU contains the 96-kB L1 data cache1, and manages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traffic between the L2 data cache and the functional execution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units. It is responsible for handling all types of operand accesses of all lengths,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modes, and formats as defined in the z/Architecture.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XU (translation unit): This unit translates logical addresses from instructions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into physical addresses in main memory. The XU also contains a translation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lookaside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buffer (TLB) used to speed up memory access. TLBs are discussed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Chapter 8.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FXU (fixed-point unit): The FXU executes fixed-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arithmetic operations.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BFU (binary floating-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unit): The BFU handles all binary and hexadecimal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Floating-point operations, as well as fixed-point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multiplication operations.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DFU (decimal floating-point unit): The DFU handles both fixed-point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floating-point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on numbers that are stored as decimal digits.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 (recovery unit): The RU keeps a copy of the complete state of the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includes all registers, collects hardware fault signals, and manages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recovery actions.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COP (dedicated co-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processor): The COP is responsible for data compression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encryption functions for each core.</a:t>
            </a: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I-cache: This is a 64-kB L1 instruction cache, allowing the IFU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instructions before they are needed.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control: This is the control logic that manages the traffic through the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caches.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 L2: A 1-MB L2 data cache for all memory traffic other than instructions.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L2: A 1-MB L2 instruction cache.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0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generation of computers used vacuum tubes for digital logic elements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memory. A number of research and then commercial computers were built using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vacuum tubes. For our purposes, it will be instructive to examine perhaps the most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first-generation computer, known as the IAS computer.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fundamental design approach first implemented in the IAS computer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known as the stored-program concept . This idea is usually attributed to the mathematician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John von Neumann. Alan Turing developed the idea at about the same time.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publication of the idea was in a 1945 proposal by von Neumann for a new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computer, the EDVAC (Electronic Discrete Variable Computer).3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1946, von Neumann and his colleagues began the design of a new stored-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computer, referred to as the IAS computer, at the Princeton Institute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Studies. The IAS computer, although not completed until 1952, is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1.6 shows the general structure of the IAS computer (compare with Figure 1.1).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consists of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stores both data and instructions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operating on binary data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unit,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interprets the instructions in memory and causes them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executed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operated by the control unit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structure was outlined in von Neumann’s earlier proposal, which is worth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quoting in part at this point [VONN45]: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2.2 First:  Since the device is primarily a computer, it will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to perform the elementary operations of arithmetic most frequently.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are addition, subtraction, multiplication, and division.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therefore reasonable that it should contain specialized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organs for just these operations.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It must be observed, however, that while this principle as such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probably sound, the specific way in which it is realized requires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close scrutiny. At any rate a central arithmetical  part of the device will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probably have to exist, and this constitutes the first specific part: CA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2.3 Second:  The logical control of the device, that is,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proper sequencing of its operations, can be most efficiently carried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 by a central control organ. If the device is to be elastic 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is, as nearly as possible all purpose , then a distinction must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be made between the specific instructions given for and defining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particular problem, and the general control organs that see to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these instructions—no matter what they are—are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carried out. The former must be stored in some way; the latter are represented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definite operating parts of the device. By the central control  we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mean this latter function only, and the organs that perform it form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specific part: CC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2.4 Third:  Any device that is to carry out long and complicated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sequences of operations (specifically of calculations) must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a considerable memory . .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The instructions which govern a complicated problem may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constitute considerable material, particularly so, if the code is circumstantial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(which it is in most arrangements). This material must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remembered.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At any rate, the total memory  constitutes the third specific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 of the device: M.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2.6 The three specific parts CA, CC (together C), and M correspond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associative  neurons in the human nervous system.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remains to discuss the equivalents of the sensory  or afferent 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motor  or efferent  neurons. These are the input  and output  organs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device. The device must be endowed with the ability to maintain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and output (sensory and motor) contact with some specific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this type. The medium will be called the outside recording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the device: R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2.7 Fourth:  The device must have organs to transfer information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R into its specific parts C and M. These organs form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, the fourth specific part: I . It will be seen that it is best to make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all transfers from R (by I) into M and never directly from C.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2.8 Fifth:  The device must have organs to transfer from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parts C and M into R. These organs form its output 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fifth specific part: O . It will be seen that it is again best to make all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FD58E-35E8-E546-955F-066F4D125A8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rare exceptions, all of today’s computers have this same general structure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function and are thus referred to as von Neumann machines . Thus, it is worthwhile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this point to describe briefly the operation of the IAS computer [BURK46,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GOLD54]. Following [HAYE98], the terminology and notation of von Neumann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changed in the following to conform more closely to modern usage; the examples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accompanying this discussion are based on that latter text.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memory of the IAS consists of 4,096 storage locations, called words ,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40 binary digits (bits) each.6  Both data and instructions are stored there. Numbers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represented in binary form, and each instruction is a binary code. Figure 1.7 illustrates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formats. Each number is represented by a sign bit and a 39-bit value. A word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may alternatively contain two 20-bit instructions, with each instruction consisting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an 8-bit operation code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) specifying the operation to be performed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12-bit address designating one of the words in memory (numbered from 0 to 999).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control unit operates the IAS by fetching instructions from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executing them one at a time. We explain these operations with reference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1.6. This figure reveals that both the control unit and the ALU contain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locations, called registers , defined as follows: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a word to be stored in memory or sent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I/O unit, or is used to receive a word from memory or from the I/O unit.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Specifies the address in memory of the word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written from or read into the MBR.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8-bit opcode instruction being executed.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 the right-hand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from a word in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address of the next instruction pair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fetched from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operands and results of ALU operations. For example, the result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multiplying two 40-bit numbers is an 80-bit number; the most significant 40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 a class of computers called microcomputers, the relationship between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organization is very close. Changes in technology not only influence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 but also result in the introduction of more powerful and more complex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Generally, there is less of a requirement for generation-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To-generation compatibility for these smaller machines. Thus, there is more interplay between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organizational and architectural design decisions. An intriguing example of this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reduced instruction set computer (RISC), which we examine in Chapter 15.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book examines both computer organization and computer architecture.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emphasis is perhaps more on the side of organization. However, because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must be designed to implement a particular architectural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specification, a thorough treatment of organization requires a detailed examination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architecture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operates by repetitively performing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cycle,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shown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1.8. Each instruction cycle consists of two sub-cycles. During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cycle,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opcode of the next instruction is loaded into the IR and the address portion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loaded into the MAR. This instruction may be taken from the IBR, or it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obtained from memory by loading a word into the MBR, and then down to the IBR,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IR, and MAR.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Why the indirection? These operations are controlled by electronic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result in the use of data paths. To simplify the electronics, there is only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 that is used to specify the address in memory for a read or write and only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register used for the source or destination.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opcode is in the IR,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 cycle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performed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Control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interprets the opcode and executes the instruction by sending out the appropriate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to cause data to be moved or an operation to be performed by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computer had a total of 21 instructions, which are listed in Table 1.1.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can be grouped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transfer: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between memory and ALU registers or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ALU registers.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Unconditional branch: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Normally, the control unit executes instructions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from memory. This sequence can be changed by a branch instruction,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facilitates repetitive operations.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Conditional branch: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branch can be made dependent on a condition, thus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allowing decision points.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performed by the ALU.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modify: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Permits addresses to be computed in the ALU and then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inserted into instructions stored in memory. This allows a program considerable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addressing flexibility.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1.1 presents instructions in a symbolic, easy-to-read form. Actually,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instruction must conform to the format of Figure 1.7b. The opcode portion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(first 8 bits) specifies which of the 21 instructions is to be executed. The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portion (remaining 12 bits) specifies which of the 4,096 memory locations is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involved in the execution of the instruction.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were commercially available. The use of the transistor defines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greater processing performance, larger memory capacity, and smaller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size than the previous one.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there are other changes as well. The second generation saw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more complex arithmetic and logic units and control units, the use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what modern operating systems like Windows and Linux do.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It will be useful to examine an important member of the second generation: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IBM 7094 [BELL71]. From the introduction of the 700 series in 1952 to the introduction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last member of the 7000 series in 1964, this IBM product line underwent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evolution that is typical of computer products. Successive members of the product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 showed increased performance, increased capacity, and/or lower cost.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Also, over the lifetime of this series of computers, the relative speed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increased by a factor of 50. Speed improvements are achieved by improved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electronics (e.g., a transistor implementation is faster than a vacuum tube implementation)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more complex circuitry. For example, the IBM 7094 includes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Backup Register, used to buffer the next instruction. The control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fetches two adjacent words from memory for an instruction fetch. Except for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occurrence of a branching instruction, which is relatively infrequent (perhaps 10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15%), this means that the control unit has to access memory for an instruction 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half the instruction cycles. This prefetching significantly reduces the average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cycle time.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1.9 shows a large (many peripherals) configuration for an IBM 7094,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is representative of second-generation computers. Several differences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IAS computer are worth noting. The most important of these is the use of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channels . A data channel is an independent I/O module with its own processor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set. In a computer system with such devices, the CPU does not execute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detailed I/O instructions. Such instructions are stored in a main memory to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by a special-purpose processor in the data channel itself. The CPU initiates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I/O transfer by sending a control signal to the data channel, instructing it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 a sequence of instructions in memory. The data channel performs its task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 of the CPU and signals the CPU when the operation is complete.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relieves the CPU of a considerable processing burden.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Another new feature is the multiplexor , which is the central termination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for data channels, the CPU, and memory. The multiplexor schedules access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memory from the CPU and data channels, allowing these devices to act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1950s and early 1960s, electronic equipment was composed largely of discrete components—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transistors, resistors, capacitors, and so on. Discrete components were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manufactured separately, packaged in their own containers, and soldered or wired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together onto masonite-like circuit boards, which were then installed in computers,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oscilloscopes, and other electronic equipment. Whenever an electronic device called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transistor, a little tube of metal containing a pinhead-sized piece of silicon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had to be soldered to a circuit board. The entire manufacturing process, from transistor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circuit board, was expensive and cumbersome.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facts of life were beginning to create problems in the computer industry.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second-generation computers contained about 10,000 transistors.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grew to the hundreds of thousands, making the manufacture of newer,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powerful machines increasingly difficult.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1958 came the achievement that revolutionized electronics and started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defines the third generation of computers. In this section, we provide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 introduction to the technology of integrated circuits. Then we look at perhaps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most important members of the third generation, both of which were introduced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031C-88DC-764F-B5BB-6ABD6943D90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Microelectronics means, literally, “small electronics.” Since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beginnings of digital electronics and the computer industry, there has been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persistent and consistent trend toward the reduction in size of digital electronic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circuits. Before examining the implications and benefits of this trend, we need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say something about the nature of digital electronics. A more detailed discussion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in Chapter 11.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elements of a digital computer, as we know, must perform storage,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movement, processing, and control functions. Only two fundamental types of components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required (Figure 1.10): gates and memory cells. A gate is a device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AND B ARE TRUE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 IS TRUE (AND gate). Such devices are called gates because they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flow in much the same way that canal gates control the flow of water.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cell is a device that can store one bit of data; that is, the device can be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stable states at any time. By interconnecting large numbers of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fundamental devices, we can construct a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relate this to our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functions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storage: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memory cells.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gates.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movement: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are used to move data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memory and from memory through gates to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can carry control signals. For example,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gate will have one or two data inputs plus a control signal input that activates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gate. When the control signal is ON, the gate performs its function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inputs and produces a data output. Similarly, the memory cell will store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bit that is on its input lead when the WRITE control signal is ON and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the bit that is in the cell on its output lead when the READ control signal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 computer consists of gates, memory cells, and interconnections among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elements. The gates and memory cells are, in turn, constructed of simple digital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components.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integrated circuit exploits the fact that such components as transistors,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resistors, and conductors can be fabricated from a semiconductor such as silicon.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merely an extension of the solid-state art to fabricate an entire circuit in a tiny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 of silicon rather than assemble discrete components made from separate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pieces of silicon into the same circuit. Many transistors can be produced at the same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on a single wafer of silicon. Equally important, these transistors can be connected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chip consists of many gates and/or memory cells plus a number of input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describing computers, a distinction is often made between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architecture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Although it is difficult to give precise definitions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these terms, a consensus exists about the general areas covered by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(e.g., see [VRAN80], [SIEW82], and [BELL78a]); an interesting alternative view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presented in [REDD76].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architecture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refers to those attributes of a system visible to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programmer or, put another way, those attributes that have a direct impact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logical execution of a program.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term that is often used interchangeably with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 is </a:t>
            </a:r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 architecture (ISA)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. The ISA defines instruction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formats, instruction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registers, instruction and data memory; the effect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instructions on the registers and memory; and an algorithm for controlling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execution.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refers to the operational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 and their interconnections that realize the architectural specifications.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architectural attributes include the instruction set, the number of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represent various data types (e.g., numbers, characters), I/O mechanisms,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techniques for addressing memory. Organizational attributes include those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details transparent to the programmer, such as control signals; interfaces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the computer and peripherals; and the memory technology used.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example, it is an architectural design issue whether a computer will have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multiply instruction. It is an organizational issue whether that instruction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implemented by a special multiply unit or by a mechanism that makes repeated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 of the add unit of the system. The organizational decision may be based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anticipated frequency of use of the multiply instruction, the relative speed of the two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approaches, and the cost and physical size of a special multiply unit.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Historically, and still today, the distinction between architecture and organization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been an important one. Many computer manufacturers offer a family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models, all with the same architecture but with differences in organization.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Consequently, the different models in the family have different price and performance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characteristics. Furthermore, a particular architecture may span many years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encompass a number of different computer models, its organization changing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changing technology.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only a few gates or memory cells could be reliably manufactured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scale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(SSI). As time went on, it became possible to pack more and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remarkable technological trends ever recorded. 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This figure reflects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every 18 months in the 1970s but has sustained that rate ever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Moore’s law are profound: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circuitry has fallen at a dramatic rate.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Because logic and memory elements are placed closer together on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densely packed chips, the electrical path length is shortened, increasing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speed.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computer becomes smaller, making it more convenient to place in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environments.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There is a reduction in power and cooling requirements.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1964, IBM had a firm grip on the computer market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text.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was the industry’s first planned family of computers.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a family of compatible computers was both novel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cases, the exact same set of machine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executes on one machine will also execute on any other. In some cases,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the family. This means that programs can move up but not down.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basic operating system is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higher-end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rate of instruction execution increases in going from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I/O ports increases in going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size of main memory increases in going from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given point in time, the cost of a system increases in going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could such a family concept be implemented? Differences were achieved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be carried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on the Model 75.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not only dictated the future course of IBM but also had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large computers.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 same year that IBM shipped its first System/360, another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momentous first shipment occurred: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Digital Equipment Corporation(DEC). At a time when the average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required an air-conditioned room, the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(dubbed a minicomputer by the industry, after the miniskirt of the day)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small enough that it could be placed on top of a lab bench or be built into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equipment. It could not do everything the mainframe could, but at $16,000,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cheap enough for each lab technician to have one. In contrast, the System/360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 of mainframe computers introduced just a few months before cost hundreds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thousands of dollars.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low cost and small size of the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enabled another manufacturer to purchase a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integrate it into a total system for resale. These other manufacturers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came to be known as original equipment manufacturers (OEMs) ,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OEM market became and remains a major segment of the computer marketplace.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contrast to the central-switched architecture (Figure 1.9) used by IBM on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700/7000 and 360 systems, later models of the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a structure that became virtually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universal for microcomputers: the bus structure. This is illustrated in Figure 1.13.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PDP-8 bus, called the Omnibus, consists of 96 separate signal paths, used to carry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address, and data signals. Because all system components share a common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of signal paths, their use can be controlled by the CPU. This architecture is highly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flexible, allowing modules to be plugged into the bus to create various configurations.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only in recent years that the bus structure has given way to a structure known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advances in integrated circuit technology. With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 can contain more than one billion components.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 importance of software and communications as well as hardware,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75837-BA97-264F-BC10-02C45904A722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application of integrated circuit technology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computers was construction of the processor (the control unit and the arithmetic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logic unit) out of integrated circuit chips. But it was also found that this same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could be used to construct memories.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1950s and 1960s, most computer memory was constructed from tiny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of ferromagnetic material, each about a sixteenth of an inch in diameter.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were strung up on grids of fine wires suspended on small screens inside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core) represented a one; magnetized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way, it stood for a zero. Magnetic-core memory was rather fast; it took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as a millionth of a second to read a bit stored in memory. But it was expensive,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bulky, and used destructive readout: The simple act of reading a core erased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it. It was therefore necessary to install circuits to restore the data as soon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it had been extracted.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in 1970, Fairchild produced the first relatively capacious semiconductor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chip, about the size of a single core, could hold 256 bits of memory.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nondestructive and much faster than core. It took only 70 billionths of a second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read a bit. However, the cost per bit was higher than for that of core.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1974, a seminal event occurred: The price per bit of semiconductor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dropped below the price per bit of core memory. Following this, there has been a continuing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rapid decline in memory cost accompanied by a corresponding increase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physical memory density. This has led the way to smaller, faster machines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sizes of larger and more expensive machines from just a few years earlier.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Developments in memory technology, together with developments in processor technology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discussed next, changed the nature of computers in less than a decade.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bulky, expensive computers remain a part of the landscape, the computer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brought out to the “end user,” with office machines and personal computers.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1970, semiconductor memory has been through 13 generations: 1K, 4K,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16K, 64K, 256K, 1M, 4M, 16M, 64M, 256M, 1G, 4G, and, as of this writing, 8 Gb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Each generation has provided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the storage density of the previous generation, accompanied by declining cost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Densities are projected to reach 16 Gb by 2018 and 32 Gb by 2023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prominent example of both these phenomena is the IBM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System/370 architecture. This architecture was first introduced in 1970 and included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number of models. The customer with modest requirements could buy a cheaper,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model and, if demand increased, later upgrade to a more expensive, faster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 without having to abandon software that had already been developed. Over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years, IBM has introduced many new models with improved technology to replace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older models, offering the customer greater speed, lower cost, or both. These newer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models retained the same architecture so that the customer’s software investment was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protected. Remarkably, the System/370 architecture, with a few enhancements,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survived to this day as the architecture of IBM’s mainframe product line.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implementation to illustrate concepts and to illuminate trade-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and is one of the most powerful and best-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RISC-based systems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non-embedded systems for decades, a position it seems unlikely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evolution of computer technology in general.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done so with the most recent x86 generations.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8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8080:  The world’s first general-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microprocessor. This was an 8-bit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machine, with an 8-bit data path to memory. The 8080 was used in the first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personal computer, the Altair.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larger registers, the 8086 sported an instruction cache, or queue,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8088, was used in IBM’s first personal computer, securing the success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Intel. The 8086 is the first appearance of the x86 architecture.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just 1 MB.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mainframes introduced just a few years earlier. This was the first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the same time.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technology and sophisticated instruction pipelining. The 80486 also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CPU.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allow multiple instructions to execute in parallel.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begun with the Pentium, with aggressive use of register renaming, branch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prediction, data flow analysis, and speculative execution.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II: The Pentium II incorporated Intel MMX technology, which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III: The Pentium III incorporates additional floating-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 new instructions designed to increase performance when exactly the same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digital signal processing and graphics processing.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4: The Pentium 4 includes additional floating-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and other enhancements for multimedia.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implementation of two cores on a single chip.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cores per chip. An important addition to the architecture was the Advanced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bit, instructions for efficient processing of vector data.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the past 35 years. The 1978 8086 was introduced with a clock speed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5 MHz and had 29,000 transistors. A six-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Core i7 EE 4960X introduced in 2013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term embedded system  refers to the use of electronics and software within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product, as opposed to a general-purpose computer, such as a laptop or desktop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system. Millions of computers are sold every year, including laptops, personal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computer systems are produced each year that are embedded within larger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system. It is likely that in the near future virtually all such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will have embedded computing systems.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Types of devices with embedded systems are almost too numerous to list.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ovens, home security systems, washing machines, lighting systems, thermostats,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printers, various automotive systems (e.g., transmission control, cruise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toothbrushes, and numerous types of sensors and actuators in automated systems.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Often, embedded systems are tightly coupled to their environment. This can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Constraints, such as required speeds of motion, required precision of measurement,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required time durations, dictate the timing of software operations. If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multiple activities must be managed simultaneously, this imposes more complex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74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1.14 shows in general terms an embedded system organization. In addition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processor and memory, there are a number of elements that differ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typical desktop or laptop computer: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otherwise interact with the external environment. Embedded systems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interact (sense, manipulate, and communicate) with external world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 sensors and actuators and hence are typically reactive systems; a reactive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is in continual interaction with the environment and executes at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determined by that environment.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human interface may be as simple as a flashing light or as complicated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robotic vision. In many cases, there is no human interface.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diagnostic port may be used for diagnosing the system that is being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controlled—not just for diagnosing the computer.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Special-purpose field programmable (FPGA), application-specific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hardware may be used to increase performance or reliability.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often has a fixed function and is specific to the application.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Efficiency is of paramount importance for embedded systems. They are optimized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energy, code size, execution time, weight and dimensions, and cost.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several noteworthy areas of similarity to general-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computer systems as well: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with nominally fixed function software, the ability to field upgrade to fix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bugs, to improve security, and to add functionality, has become very important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embedded system, and not just in consumer devices.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comparatively recent development has been of embedded system platforms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support a wide variety of apps. Good examples of this are smartphones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807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is a term that refers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49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are two general approaches to developing an embedded operating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(OS). The first approach is to take an existing OS and adapt it for the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application. For example, there are embedded versions of Linux, Windows,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Mac, as well as other commercial and proprietary operating systems specialized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systems. The other approach is to design and implement an OS intended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widely used in wireless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sensor networks. This topic is explored in depth in [STAL15].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subsection, and the next two, we briefly introduce some terms commonly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in the literature on embedded systems. Application processors  are defined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processor’s ability to execute complex operating systems, such as Linux,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Android, and Chrome. Thus, the application processor is general-purpose in nature.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good example of the use of an embedded application processor is the smartphone.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system is designed to support numerous apps and perform a wide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functions.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embedded systems employ a dedicated processor , which, as the name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device. Because such an embedded system is dedicated to a specific task or tasks,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99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 have seen, early microprocessor  chips included registers, an ALU, and some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sort of control unit or instruction processing logic. As transistor density increased,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became possible to increase the complexity of the instruction set architecture,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ultimately to add memory and more than one processor. Contemporary microprocessor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chips, as shown in Figure 1.2, include multiple cores and a substantial amount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cache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microcontroller  chip makes a substantially different use of the logic space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available. Figure 1.15 shows in general terms the elements typically found on a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chip. As shown, a microcontroller is a single chip that contains the processor,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non-volatile memory for the program (ROM), volatile memory for input and output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(RAM), a clock, and an I/O control unit. The processor portion of the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a much lower silicon area than other microprocessors and much higher energy efficiency.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microcontroller organization in more detail in Section 1.6.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Also called a “computer on a chip,” billions of microcontroller units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each year in myriad products from toys to appliances to automobiles.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example, a single vehicle can use 70 or more microcontrollers. Typically, especially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smaller, less expensive microcontrollers, they are used as dedicated 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specific tasks. For example, microcontrollers are heavily utilized in automation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processes. By providing simple reactions to input, they can control machinery,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turn fans on and off, open and close valves, and so forth. They are integral parts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modern industrial technology and are among the most inexpensive ways to produce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machinery that can handle extremely complex functionalities.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Microcontrollers come in a range of physical sizes and processing power. 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range from 4-bit to 32-bit architectures. Microcontrollers tend to be much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than microprocessors, typically operating in the MHz range rather than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GHz speeds of microprocessors. Another typical feature of a microcontroller is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does not provide for human interaction. The microcontroller is programmed for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task, embedded in its device, and executes as and when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B1C33-4E34-3D4C-B143-0332C5DBB7DE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computer is a complex system; contemporary computers contain millions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Elementary electronic components. How, then, can one clearly describe them?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key is to recognize the hierarchical nature of most complex systems, including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computer [SIMO96]. A hierarchical system is a set of interrelated subsystems,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 latter, in turn, hierarchical in structure until we reach some lowest level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elementary subsystem.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hierarchical nature of complex systems is essential to both their design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their description. The designer need only deal with a particular level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at a time. At each level, the system consists of a set of components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their interrelationships. The behavior at each level depends only on a simplified,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abstracted characterization of the system at the next lower level. At each level,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designer is concerned with structure and function:</a:t>
            </a:r>
          </a:p>
          <a:p>
            <a:endParaRPr lang="en-US" sz="4400" b="0" kern="12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Structure: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way in which the components are interrelated.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operation of each individual component as part of the structure.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description, we have two choices: starting at the bottom and building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up to a complete description, or beginning with a top view and decomposing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into its subparts. Evidence from a number of fields suggests that the top-down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 is the clearest and most effective [WEIN75].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approach taken in this book follows from this viewpoint. The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will be described from the top down. We begin with the major components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 computer, describing their structure and function, and proceed to successively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lower layers of the hierarchy. The remainder of this section provides a very brief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overview of this plan of attack.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have, in this section, defined the concept of an embedded system. A subset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systems, and a quite numerous subset, is referred to as deeply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. Although this term is widely used in the technical and commercial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literature, you will search the Internet in vain (or at least I did) for a straightforward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definition. Generally, we can say that a deeply embedded system has a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whose behavior is difficult to observe both by the programmer and the user.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deeply embedded system uses a microcontroller rather than a microprocessor,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programmable once the program logic for the device has been burned into 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(read-only memory), and has no interaction with a user.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Deeply embedded systems are dedicated, single-purpose devices that detect something in the environment,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 a basic level of processing, and then do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something with the results. Deeply embedded systems often have wireless capability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appear in networked configurations, such as networks of sensors deployed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a large area (e.g., factory, agricultural field). The Internet of things depends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heavily on deeply embedded systems. Typically, deeply embedded systems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extreme resource constraints in terms of memory, processor size, time, and power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62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architecture refers to a processor architecture that has evolved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and is used in embedded systems. Chapter 15 examines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in detail. In this section, we give a brief overview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architecture.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is a family of RISC-based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microprocessors and microcontrollers designed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ARM Holdings, Cambridge, England. The company doesn’t make 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instead designs microprocessor and multicore architectures and licenses them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manufacturers. Specifically, ARM Holdings has two types of licensable products: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and processor architectures. For processors, the customer buys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buys the rights to design their own processor compliant with ARM’s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high-speed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that are known for their small die size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low power requirements. They are widely used in smartphones and other handheld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devices, including game systems, as well as a large variety of consumer products.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the processors in Apple’s popular iPod and iPhone devices,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are used in virtually all Android smartphones as well. ARM is probably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widely used embedded processor architecture and indeed the most widely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processor architecture of any kind in the world [VANC14].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origins of ARM technology can be traced back to the British-based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Broadcasting Corporation (BBC) to develop a new microcomputer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BBC Computer Literacy Project. The success of this contract enabled Acorn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go on to develop the first commercial RISC processor, the Acorn RISC Machine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(ARM). The first version, ARM1, became operational in 1985 and was used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internal research and development as well as being used as a coprocessor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BBC machine.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early stage, Acorn used the company VLSI Technology to do the actual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had some success in getting other companies to use the ARM in their products,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particularly as an embedded processor.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design matched a growing commercial need for a high-performance,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Low-power-consumption, small-size, and low-cost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for embedded applications.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further development was beyond the scope of Acorn’s capabilities.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Accordingly, a new company was organized, with Acorn, VLSI, and Apple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founding partners, known as ARM Ltd. The Acorn RISC Machine became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11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the bulk of their product line is the Cortex family of microprocessor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There are three Cortex architectures, conveniently labeled with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initials A, R, and M.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Cortex-A50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well as consumer devices such as digital TV and home gateways (e.g., DSL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cable Internet modems). These processors run at higher clock frequency (over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 GHz), and support a memory management unit (MMU), which is required for full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 OSs such as Linux, Android, MS Windows, and mobile OSs. An MMU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hardware module that supports virtual memory and paging by translating virtual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addresses into physical addresses; this topic is explored in Chapter 8.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two architectures use both the ARM and Thumb-2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sets; the principal difference is that the Cortex-A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 32-bit machine, and the Cortex-A50 is a 64-bit machine.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Cortex-R is designed to support real-time applications, in which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fairly high clock frequency (e.g., 200MHz to 800MHz) and have very low response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organization to support deeply embedded real-time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Most of these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do not have MMU; the limited data requirements and the limited number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simultaneous processes eliminates the need for elaborate hardware and software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support for virtual memory. The Cortex-R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does have a Memory Protection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(MPU), cache, and other memory features designed for industrial applications.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MPU is a hardware module that prohibits one program in memory from accidentally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accessing memory assigned to another active program. Using various methods,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protective boundary is created around the program, and instructions within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are prohibited from referencing data outside of that boundary.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embedded systems that would use the Cortex-R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 series processors have been developed primarily for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domain where the need for fast, highly deterministic interrupt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is coupled with the desire for extremely low gate count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lowest possible power consumption. As with the Cortex-R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series, the Cortex-M architecture has an MPU but no MMU. The Cortex-M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only the Thumb-2 instruction set. The market for the Cortex-M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body electronics, and so 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currently four versions of the Cortex-M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8- and 16-bit applications, this model emphasizes low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cost, ultra low power, and simplicity. It is optimized for small silicon die size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(starting from 12k gates) and use in the lowest cost chips.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enhanced version of the M0 that is more energy efficient.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Cortex-M3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16- and 32-bit applications, this model emphasizes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and energy efficiency. It also has comprehensive debug and trace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to enable software developers to develop their applications quickly.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Cortex-M4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model provides all the features of the Cortex-M3,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additional instructions to support digital signal processing tasks.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text, we will primarily use the ARM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our example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processor. It is the best suited of all ARM models for general-purpose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products. Initial microcontroller devices from lead partners already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combine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with flash, SRAM, and multiple peripherals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07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1.16 provides a block diagram of the EFM32 microcontroller from Silicon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Labs. The figure also shows detail of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and core components.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each level in turn.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Cortex-M3 core  makes use of separate buses for instructions and data.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is sometimes referred to as a Harvard architecture, in contrast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the von Neumann architecture, which uses the same signal buses and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both instructions and data. By being able to read both an instruction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from memory at the same time, the Cortex-M3 processor can perform many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in parallel, speeding application execution. The core contains a decoder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for Thumb instructions, an advanced ALU with support for hardware multiply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divide, control logic, and interfaces to the other components of the processor.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particular, there is an interface to the nested vector interrupt controller (NVIC)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trace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macrocell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(ETM) module.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is part of a module called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 This term is somewhat misleading, because typically in the literature, the terms core and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viewed as equivalent. In addition to the core, the processor includes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elements: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NVIC : Provides configurable interrupt handling abilities to the processor.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facilitates low-latency exception and interrupt handling, and controls power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ETM : An optional debug component that enables reconstruction of program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execution. The ETM is designed to be a high-speed, low-power debug tool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only supports instruction trace.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access port (DAP) : This provides an interface for external debug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 to the processor.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logic : Basic debug functionality includes processor halt, single-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step, processor core register access, unlimited software breakpoints, and full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access.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ICode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interface : Fetches instructions from the code memory space.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SRAM &amp; peripheral interface : Read/write interface to data memory and peripheral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Bus matrix : Connects the core and debug interfaces to external buses on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protection unit : Protects critical data used by the operating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user applications, separating processing tasks by disallowing access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each other’s data, disabling access to memory regions, allowing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regions to be defined as read-only,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detecting unexpected memory accesses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could potentially break the system.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upper part of Figure 1.16 shows the block diagram of a typical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built with the Cortex-M3, in this case the EFM32 microcontroller.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is marketed for use in a wide variety of devices, including energy,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gas, and water metering; alarm and security systems; industrial automation devices;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home automation devices; smart accessories; and health and fitness devices. The silicon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 consists of 10 main areas: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and memory:  This region includes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processor, static RAM (SRAM) data memory, and flash memory15  for storing program instructions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nonvarying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application data. Flash memory is nonvolatile (data is not lost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when power is shut off) and so is ideal for this purpose. The SRAM stores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variable data. This area also includes a debug interface, which makes it easy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reprogram and update the system in the field.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Parallel I/O ports:  Configurable for a variety of parallel I/O schemes.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interfaces:  Supports various serial I/O schemes.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Analog interfaces : Analog-to-digital and digital-to-analog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logic to support sensors and actuators.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Timers and triggers : Keeps track of timing and counts events, generates output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waveforms, and triggers timed actions in other peripherals.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 management : Controls the clocks and oscillators on the chip. Multiple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clocks and oscillators are used to minimize power consumption and provide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short startup times.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Energy management : Manages the various low-energy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 of operation of the processor and peripherals to provide real-time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of the energy needs so as to minimize energy consumption.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Security : The chip includes a hardware implementation of the Advanced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Encryption Standard (AES).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32-bit bus : Connects all of the components on the chip.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Peripheral bus : A network which lets the different peripheral module communicate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directly with each other without involving the processor. This supports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timing-critical operation and reduces software overhead.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Comparing Figure 1.16 with Figure 1.2, you will see many similarities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same general hierarchical structure. Note, however, that the top level of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computer system is a single chip, whereas for a multicore computer,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top level is a motherboard containing a number of chips. Another noteworthy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difference is that there is no cache, neither in the Cortex-M3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nor in the microcontroller as a whole, which plays an important role if the code 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resides in external memory. Though the number of cycles to read the instruction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data varies depending on cache hit or miss, the cache greatly improves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when external memory is used. Such overhead is not needed for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89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Although the general concepts for cloud computing go back to the 1950s, cloud computing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first became available in the early 2000s, particular targeted at large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enterprises. Since then, cloud computing has spread to small and medium size businesses,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most recently to consumers. Apple’s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iCloud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was launched in 2012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had 20 million users within a week of launch.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cloud-based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notetaking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archiving service, launched in 2008, approached 100 million users in less than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6 years. In this section, we provide a brief overview. Cloud computing is examined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detail in Chapter 17.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is an increasingly prominent trend in many organizations to move a substantial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portion or even all information technology (IT) operations to an Internet-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connected infrastructure known as enterprise cloud computing. At the same time, individual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of PCs and mobile devices are relying more and more on cloud computing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to backup data, synch devices, and share, using personal cloud computing.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NIST defines cloud computing, in NIST SP-800-145 (The NIST Definition of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), as follows: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computing: A model for enabling ubiquitous, convenient, on-demand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access to a shared pool of configurable computing resources (e.g., networks, servers,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applications, and services) that can be rapidly provisioned and released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minimal management effort or service provider interaction.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Basically, with cloud computing, you get economies of scale, professional network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management, and professional security management. These features can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attractive to companies large and small, government agencies, and individual PC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mobile users. The individual or company only needs to pay for the storage capacity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services they need. The user, be it company or individual, doesn’t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hassle of setting up a database system, acquiring the hardware they need, doing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maintenance, and backing up the data—all these are part of the cloud service.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theory, another big advantage of using cloud computing to store your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share it with others is that the cloud provider takes care of security. Alas,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 is not always protected. There have been a number of security failures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cloud providers.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made headlines in early 2013 when it told all of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to reset their passwords after an intrusion was discovered.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632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networking  refers to the networks and network management functionality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must be in place to enable cloud computing. Most cloud computing solutions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rely on the Internet, but that is only a piece of the networking infrastructure.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example of cloud networking is the provisioning of high-performance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and/or high- reliability networking between the provider and subscriber. In this case, some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all of the traffic between an enterprise and the cloud bypasses the Internet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dedicated private network facilities owned or leased by the cloud service provider.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generally, cloud networking refers to the collection of network capabilities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required to access a cloud, including making use of specialized services over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Internet, linking enterprise data centers to a cloud, and using firewalls and other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security devices at critical points to enforce access security policies.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can think of cloud storage  as a subset of cloud computing. In essence,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consists of database storage and database applications hosted remotely 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servers. Cloud storage enables small businesses and individual users to take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advantage of data storage that scales with their needs and to take advantage of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database applications without having to buy, maintain, and manage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assets.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38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essential purpose of cloud computing is to provide for the convenient rental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computing resources. A cloud service provider (CSP) maintains computing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data storage resources that are available over the Internet or private networks.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Customers can rent a portion of these resources as needed. Virtually all cloud service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provided using one of three models (Figure 1.17):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in this section.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as a service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As the name implies,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 to customers in the form of software, specifically application software,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running on and accessible in the cloud.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follows the familiar model of Web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services, in this case applied to cloud resources.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the customer to use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cloud provider’s applications running on the provider’s cloud infrastructure.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applications are accessible from various client devices through a simple interface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a Web browser. Instead of obtaining desktop and server licenses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products it uses, an enterprise obtains the same functions from the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saves the complexity of software installation, maintenance, upgrades,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patches. Examples of services at this level are Gmail, Google’s e-mail service,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 help firms keep track of their customers.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Common subscribers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organizations that want to provide their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employees with access to typical office productivity software, such as document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and email. Individuals also commonly use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model to acquire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resources. Typically, subscriber use specific applications on demand.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provider also usually offers data-related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such as automatic backup and data sharing between subscribers.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Platform as a service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service to customers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form of a platform on which the customer’s applications can run.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to deploy onto the cloud infrastructure containing customer-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created or acquired applications.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useful software building blocks,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plus a number of development tools, such as programming languages, run-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 environments, and other tools that assist in deploying new applications. In effect,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an operating system in the cloud.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useful for an organization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wants to develop new or tailored applications while paying for the needed computing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resources only as needed and only for as long as needed. Google App Engine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Salesforce1 Platform from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examples of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Infrastructure as a service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With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customer has access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underlying cloud infrastructure.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provides virtual machines and other abstracted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and operating systems, which may be controlled through a service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 programming interface (API).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offers the customer processing,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networks, and other fundamental computing resources so that the customer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able to deploy and run arbitrary software, which can include operating systems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applications.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customers to combine basic computing services,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number crunching and data storage, to build highly adaptable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Examples of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Amazon Elastic Compute Cloud (Amazon EC2)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Windows Azure.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739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1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9CD7E-4F7A-9B44-863C-1B45C56F48EF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Both the structure and functioning of a computer are, in essence, simple. Figure 1.1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depicts the basic functions that a computer can perform. In general terms, there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four: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Processing.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data may take a wide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forms, and the range of processing requirements is broad. However, we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shall see that there are only a few fundamental methods or types of data processing.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Storage.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if the computer is processing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on the fly (i.e., data come in and get processed, and the results go 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immediately), the computer must temporarily store at least those pieces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are being worked on at any given moment. Thus, there is at least a short-term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storage function. Equally important, the computer performs a long-term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function. Files of data are stored on the computer for subsequent retrieval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update.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Movement.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computer’s operating environment consists of devices that serve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either sources or destinations of data. When data are received from or delivered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device that is directly connected to the computer, the process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input–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output (I/O), and the device is referred to as a peripheral. When data are moved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longer distances, to or from a remote device, the process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communications.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Control.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the computer, a control unit manages the computer’s resources and orchestrates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of its functional parts in response to those instructions.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traditional computer with a single processor that employs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unit, then examine a typical multicore structure.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 provides a hierarchical view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internal structure of a traditional single-processor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four main structural components: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computer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Stores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Moves data between the computer and its external environment.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CPU, main memory, and I/O. A common example of system interconnection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by means of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bus,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consisting of a number of conducting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wires to which all the other components attach.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may be one or more of each of the aforementioned components.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Traditionally, there has been just a single processor. In recent years, there has been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increasing use of multiple processors in a single computer. Some design issues relating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multiple processors crop up and are discussed as the text proceeds; Part Five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focuses on such computers.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these components will be examined in some detail in Part Two.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for our purposes, the most interesting and in some ways the most complex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 is the CPU. Its major structural components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CPU and hence the computer.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the computer’s data processing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Registers: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storage internal to the CPU.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the control unit, ALU, and registers.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Part Three covers these components, where we will see that complexity is added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use of parallel and pipelined organizational techniques. Finally, there are several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 to the implementation of the control unit; one common approach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 implementation. In essence,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control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by executing microinstructions that define the functionality of the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unit. With this approach, the structure of the control unit can be depicted, as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1.1. This structure is examined in Part Four.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Computer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745934" cy="43533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Central processing unit (CPU)</a:t>
            </a:r>
          </a:p>
          <a:p>
            <a:pPr lvl="1"/>
            <a:r>
              <a:rPr lang="en-US" dirty="0" smtClean="0"/>
              <a:t>Portion of the computer that fetches and executes instructions</a:t>
            </a:r>
          </a:p>
          <a:p>
            <a:pPr lvl="1"/>
            <a:r>
              <a:rPr lang="en-US" dirty="0" smtClean="0"/>
              <a:t>Consists of an ALU, a control unit, and registers</a:t>
            </a:r>
          </a:p>
          <a:p>
            <a:pPr lvl="1"/>
            <a:r>
              <a:rPr lang="en-US" dirty="0" smtClean="0"/>
              <a:t>Referred to as a processor in a system with a single processing unit</a:t>
            </a:r>
          </a:p>
          <a:p>
            <a:r>
              <a:rPr lang="en-US" dirty="0" smtClean="0"/>
              <a:t>Core</a:t>
            </a:r>
          </a:p>
          <a:p>
            <a:pPr lvl="1"/>
            <a:r>
              <a:rPr lang="en-US" dirty="0" smtClean="0"/>
              <a:t>An individual processing unit on a processor chip</a:t>
            </a:r>
          </a:p>
          <a:p>
            <a:pPr lvl="1"/>
            <a:r>
              <a:rPr lang="en-US" dirty="0" smtClean="0"/>
              <a:t>May be equivalent in functionality to a CPU on a single-CPU system</a:t>
            </a:r>
          </a:p>
          <a:p>
            <a:pPr lvl="1"/>
            <a:r>
              <a:rPr lang="en-US" dirty="0" smtClean="0"/>
              <a:t>Specialized processing units are also referred to as cores</a:t>
            </a:r>
          </a:p>
          <a:p>
            <a:r>
              <a:rPr lang="en-US" dirty="0" smtClean="0"/>
              <a:t>Processor </a:t>
            </a:r>
          </a:p>
          <a:p>
            <a:pPr lvl="1"/>
            <a:r>
              <a:rPr lang="en-US" dirty="0" smtClean="0"/>
              <a:t>A physical piece of silicon containing one or more cores</a:t>
            </a:r>
          </a:p>
          <a:p>
            <a:pPr lvl="1"/>
            <a:r>
              <a:rPr lang="en-US" dirty="0" smtClean="0"/>
              <a:t>Is the computer component that interprets and executes instructions</a:t>
            </a:r>
          </a:p>
          <a:p>
            <a:pPr lvl="1"/>
            <a:r>
              <a:rPr lang="en-US" dirty="0" smtClean="0"/>
              <a:t>Referred to as a </a:t>
            </a:r>
            <a:r>
              <a:rPr lang="en-US" i="1" dirty="0" smtClean="0"/>
              <a:t>multicore processor </a:t>
            </a:r>
            <a:r>
              <a:rPr lang="en-US" dirty="0" smtClean="0"/>
              <a:t>if it contains multiple cores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layers of memory between the processor and main memory</a:t>
            </a:r>
          </a:p>
          <a:p>
            <a:r>
              <a:rPr lang="en-US" dirty="0" smtClean="0"/>
              <a:t>Is smaller and faster than main memory</a:t>
            </a:r>
          </a:p>
          <a:p>
            <a:r>
              <a:rPr lang="en-US" dirty="0" smtClean="0"/>
              <a:t>Used to speed up memory access by placing in the cache data from main memory that is likely to be used in the near future</a:t>
            </a:r>
          </a:p>
          <a:p>
            <a:r>
              <a:rPr lang="en-US" dirty="0" smtClean="0"/>
              <a:t>A greater performance improvement may be obtained by using multiple levels of cache, with level 1 (L1) closest to the core and additional levels (L2, L3, etc.) progressively farther from the 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6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9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Figure 1.3</a:t>
            </a:r>
          </a:p>
          <a:p>
            <a:r>
              <a:rPr lang="en-US" sz="2200" dirty="0">
                <a:solidFill>
                  <a:srgbClr val="FFFFFF"/>
                </a:solidFill>
                <a:latin typeface="+mj-lt"/>
              </a:rPr>
              <a:t>Motherboard with Two Intel Quad</a:t>
            </a: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-Core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Xeon 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515745"/>
            <a:ext cx="5638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16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8224" y="1844824"/>
            <a:ext cx="24482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Figure 1.4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err="1" smtClean="0">
                <a:latin typeface="+mj-lt"/>
              </a:rPr>
              <a:t>zEnterprise</a:t>
            </a:r>
            <a:r>
              <a:rPr lang="en-US" dirty="0" smtClean="0">
                <a:latin typeface="+mj-lt"/>
              </a:rPr>
              <a:t> EC12 Processor Unit (PU) </a:t>
            </a:r>
          </a:p>
          <a:p>
            <a:pPr algn="ctr"/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hip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iagram</a:t>
            </a:r>
            <a:endParaRPr lang="en-US" dirty="0">
              <a:latin typeface="+mj-lt"/>
            </a:endParaRPr>
          </a:p>
        </p:txBody>
      </p:sp>
      <p:pic>
        <p:nvPicPr>
          <p:cNvPr id="3" name="Picture 2" descr="EC12-P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6336704" cy="66280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520" y="6597352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6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12-C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616624" cy="6397744"/>
          </a:xfrm>
          <a:prstGeom prst="rect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40152" y="1628800"/>
            <a:ext cx="320384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Figure </a:t>
            </a:r>
            <a:r>
              <a:rPr lang="en-US" sz="3600" dirty="0" smtClean="0">
                <a:latin typeface="+mj-lt"/>
              </a:rPr>
              <a:t>1.5</a:t>
            </a:r>
            <a:endParaRPr lang="en-US" sz="3600" dirty="0">
              <a:latin typeface="+mj-lt"/>
            </a:endParaRPr>
          </a:p>
          <a:p>
            <a:pPr algn="ctr"/>
            <a:endParaRPr lang="en-US" sz="2800" dirty="0">
              <a:latin typeface="+mj-lt"/>
            </a:endParaRP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3200" dirty="0" err="1">
                <a:latin typeface="+mj-lt"/>
              </a:rPr>
              <a:t>zEnterprise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pPr algn="ctr"/>
            <a:r>
              <a:rPr lang="en-US" sz="3200" dirty="0" smtClean="0">
                <a:latin typeface="+mj-lt"/>
              </a:rPr>
              <a:t>EC12 </a:t>
            </a:r>
          </a:p>
          <a:p>
            <a:pPr algn="ctr"/>
            <a:r>
              <a:rPr lang="en-US" sz="3200" dirty="0" smtClean="0">
                <a:latin typeface="+mj-lt"/>
              </a:rPr>
              <a:t>Core Layout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0152" y="188640"/>
            <a:ext cx="344798" cy="539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12720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7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 smtClean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 smtClean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Fundamental design approach was the stored </a:t>
            </a:r>
            <a:r>
              <a:rPr lang="en-GB" dirty="0"/>
              <a:t>program concept</a:t>
            </a:r>
          </a:p>
          <a:p>
            <a:pPr lvl="2"/>
            <a:r>
              <a:rPr lang="en-GB" dirty="0"/>
              <a:t>Attributed </a:t>
            </a:r>
            <a:r>
              <a:rPr lang="en-GB" dirty="0" smtClean="0"/>
              <a:t>to the </a:t>
            </a:r>
            <a:r>
              <a:rPr lang="en-GB" dirty="0"/>
              <a:t>mathematician John von </a:t>
            </a:r>
            <a:r>
              <a:rPr lang="en-GB" dirty="0" smtClean="0"/>
              <a:t>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66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 b="25128"/>
          <a:stretch/>
        </p:blipFill>
        <p:spPr>
          <a:xfrm>
            <a:off x="-7982" y="301726"/>
            <a:ext cx="9151982" cy="65428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 smtClean="0">
                <a:solidFill>
                  <a:schemeClr val="accent3"/>
                </a:solidFill>
              </a:rPr>
              <a:t>Registers</a:t>
            </a:r>
            <a:endParaRPr lang="en-US" sz="4400" kern="22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 smtClean="0"/>
              <a:t>Basic Concepts and Computer Evolution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" b="5501"/>
          <a:stretch/>
        </p:blipFill>
        <p:spPr>
          <a:xfrm>
            <a:off x="1691680" y="-171400"/>
            <a:ext cx="5904656" cy="672508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0" y="6858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8640"/>
            <a:ext cx="4968552" cy="6462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168" y="2132856"/>
            <a:ext cx="253950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Table 1.1  </a:t>
            </a:r>
          </a:p>
          <a:p>
            <a:pPr algn="ctr"/>
            <a:endParaRPr lang="en-US" sz="2800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The IAS </a:t>
            </a: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Instruction Set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52120" y="6093296"/>
            <a:ext cx="3491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can be found on page 17 in the textbook.)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Is a </a:t>
            </a:r>
            <a:r>
              <a:rPr lang="en-GB" sz="2000" i="1" dirty="0" smtClean="0"/>
              <a:t>solid state device </a:t>
            </a:r>
            <a:r>
              <a:rPr lang="en-GB" sz="2000" dirty="0" smtClean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Introduced:</a:t>
            </a:r>
          </a:p>
          <a:p>
            <a:pPr lvl="1"/>
            <a:r>
              <a:rPr lang="en-US" sz="2400" dirty="0" smtClean="0"/>
              <a:t>More complex arithmetic and logic units and control units</a:t>
            </a:r>
          </a:p>
          <a:p>
            <a:pPr lvl="1"/>
            <a:r>
              <a:rPr lang="en-US" sz="2400" dirty="0" smtClean="0"/>
              <a:t>The use of high-level programming languages</a:t>
            </a:r>
          </a:p>
          <a:p>
            <a:pPr lvl="1"/>
            <a:r>
              <a:rPr lang="en-US" sz="2400" dirty="0" smtClean="0"/>
              <a:t>Provision of </a:t>
            </a:r>
            <a:r>
              <a:rPr lang="en-US" sz="2400" i="1" dirty="0" smtClean="0"/>
              <a:t>system software </a:t>
            </a:r>
            <a:r>
              <a:rPr lang="en-US" sz="2400" dirty="0" smtClean="0"/>
              <a:t>which provided the ability to:</a:t>
            </a:r>
          </a:p>
          <a:p>
            <a:pPr lvl="2"/>
            <a:r>
              <a:rPr lang="en-US" sz="2200" dirty="0" smtClean="0"/>
              <a:t>Load programs </a:t>
            </a:r>
          </a:p>
          <a:p>
            <a:pPr lvl="2"/>
            <a:r>
              <a:rPr lang="en-US" sz="2200" dirty="0"/>
              <a:t>M</a:t>
            </a:r>
            <a:r>
              <a:rPr lang="en-US" sz="2200" dirty="0" smtClean="0"/>
              <a:t>ove data to peripherals  </a:t>
            </a:r>
          </a:p>
          <a:p>
            <a:pPr lvl="2"/>
            <a:r>
              <a:rPr lang="en-US" sz="2200" dirty="0" smtClean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85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 smtClean="0"/>
              <a:t>1958 – the invention of the integrated circuit </a:t>
            </a:r>
          </a:p>
          <a:p>
            <a:r>
              <a:rPr lang="en-GB" i="1" dirty="0" smtClean="0"/>
              <a:t>Discrete component</a:t>
            </a:r>
          </a:p>
          <a:p>
            <a:pPr lvl="1"/>
            <a:r>
              <a:rPr lang="en-GB" dirty="0" smtClean="0"/>
              <a:t>Single, self-contained transistor</a:t>
            </a:r>
          </a:p>
          <a:p>
            <a:pPr lvl="1"/>
            <a:r>
              <a:rPr lang="en-GB" dirty="0" smtClean="0"/>
              <a:t>Manufactured separately, packaged in their own containers, and soldered or wired together onto masonite-like circuit boards</a:t>
            </a:r>
          </a:p>
          <a:p>
            <a:pPr lvl="1"/>
            <a:r>
              <a:rPr lang="en-GB" dirty="0" smtClean="0"/>
              <a:t>Manufacturing process was expensive and cumbersome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The two most important members of the third generation were the IBM System/360 and the DEC PDP-8 </a:t>
            </a:r>
          </a:p>
          <a:p>
            <a:pPr lvl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/>
        </p:blipFill>
        <p:spPr>
          <a:xfrm>
            <a:off x="-176569" y="1196752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90600" y="4572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343400" y="381000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 smtClean="0"/>
              <a:t>A computer consists of gates, memory cells, and interconnections among these elements</a:t>
            </a:r>
          </a:p>
          <a:p>
            <a:r>
              <a:rPr lang="en-US" dirty="0" smtClean="0"/>
              <a:t>The gates and memory cells are constructed of simple digital electronic components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storage – provided by memory cells</a:t>
            </a:r>
          </a:p>
          <a:p>
            <a:r>
              <a:rPr lang="en-US" dirty="0" smtClean="0"/>
              <a:t>Data processing – provided by gates</a:t>
            </a:r>
          </a:p>
          <a:p>
            <a:r>
              <a:rPr lang="en-US" dirty="0" smtClean="0"/>
              <a:t>Data movement – the paths among components are used to move data from memory to memory and from memory through gates to memory</a:t>
            </a:r>
          </a:p>
          <a:p>
            <a:r>
              <a:rPr lang="en-US" dirty="0" smtClean="0"/>
              <a:t>Control – the paths among components can carry control signals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410075" y="2895600"/>
            <a:ext cx="3657600" cy="32400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Exploits the fact that such components as transistors, resistors, and conductors can be fabricated from a semiconductor such as silicon</a:t>
            </a:r>
          </a:p>
          <a:p>
            <a:r>
              <a:rPr lang="en-US" dirty="0" smtClean="0"/>
              <a:t>Many transistors can be produced at the same time on a single wafer of silicon</a:t>
            </a:r>
          </a:p>
          <a:p>
            <a:r>
              <a:rPr lang="en-US" dirty="0" smtClean="0"/>
              <a:t>Transistors can be connected with a processor metallization to form circuits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over dir="l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995362"/>
          </a:xfrm>
        </p:spPr>
        <p:txBody>
          <a:bodyPr>
            <a:norm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Architecture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5387467"/>
              </p:ext>
            </p:extLst>
          </p:nvPr>
        </p:nvGraphicFramePr>
        <p:xfrm>
          <a:off x="316139" y="1441437"/>
          <a:ext cx="85471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1187624" y="692696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Organization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 dir="r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99267777"/>
              </p:ext>
            </p:extLst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System/360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 smtClean="0"/>
              <a:t>Announced in 1964</a:t>
            </a:r>
          </a:p>
          <a:p>
            <a:r>
              <a:rPr lang="en-US" dirty="0" smtClean="0"/>
              <a:t>Product line was incompatible with older IBM machines</a:t>
            </a:r>
          </a:p>
          <a:p>
            <a:r>
              <a:rPr lang="en-US" dirty="0" smtClean="0"/>
              <a:t>Was the success of the decade and cemented IBM as the overwhelmingly dominant computer vendor</a:t>
            </a:r>
          </a:p>
          <a:p>
            <a:r>
              <a:rPr lang="en-US" dirty="0" smtClean="0"/>
              <a:t>The architecture remains to this day the architecture of IBM’s mainframe computers</a:t>
            </a:r>
          </a:p>
          <a:p>
            <a:r>
              <a:rPr lang="en-US" dirty="0" smtClean="0"/>
              <a:t>Was the industry’s first planned family of computers</a:t>
            </a:r>
          </a:p>
          <a:p>
            <a:pPr lvl="1"/>
            <a:r>
              <a:rPr lang="en-US" dirty="0" smtClean="0"/>
              <a:t>Models were compatible in the sense that a program written for one model should be capable of being executed by another model in the series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 smtClean="0"/>
              <a:t>Family Characteristics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62794"/>
              </p:ext>
            </p:extLst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LSI</a:t>
            </a:r>
          </a:p>
          <a:p>
            <a:pPr algn="ctr"/>
            <a:r>
              <a:rPr lang="en-US" sz="2000" dirty="0" smtClean="0">
                <a:latin typeface="+mj-lt"/>
              </a:rPr>
              <a:t>Large </a:t>
            </a:r>
          </a:p>
          <a:p>
            <a:pPr algn="ctr"/>
            <a:r>
              <a:rPr lang="en-US" sz="2000" dirty="0" smtClean="0">
                <a:latin typeface="+mj-lt"/>
              </a:rPr>
              <a:t>Scale Integration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VLSI</a:t>
            </a:r>
          </a:p>
          <a:p>
            <a:pPr algn="ctr"/>
            <a:r>
              <a:rPr lang="en-US" sz="2000" dirty="0" smtClean="0">
                <a:latin typeface="+mj-lt"/>
              </a:rPr>
              <a:t>Very Large Scale Integration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ULSI</a:t>
            </a:r>
          </a:p>
          <a:p>
            <a:pPr algn="ctr"/>
            <a:r>
              <a:rPr lang="en-US" sz="2000" dirty="0" smtClean="0">
                <a:latin typeface="+mj-lt"/>
              </a:rPr>
              <a:t>Ultra Large</a:t>
            </a:r>
          </a:p>
          <a:p>
            <a:pPr algn="ctr"/>
            <a:r>
              <a:rPr lang="en-US" sz="2000" dirty="0" smtClean="0">
                <a:latin typeface="+mj-lt"/>
              </a:rPr>
              <a:t> Scale </a:t>
            </a:r>
          </a:p>
          <a:p>
            <a:pPr algn="ctr"/>
            <a:r>
              <a:rPr lang="en-US" sz="2000" dirty="0" smtClean="0">
                <a:latin typeface="+mj-lt"/>
              </a:rPr>
              <a:t>Integration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2B142D"/>
                </a:solidFill>
              </a:rPr>
              <a:t>Semiconductor Memory</a:t>
            </a:r>
            <a:br>
              <a:rPr lang="en-US" dirty="0" smtClean="0">
                <a:solidFill>
                  <a:srgbClr val="2B142D"/>
                </a:solidFill>
              </a:rPr>
            </a:br>
            <a:r>
              <a:rPr lang="en-US" dirty="0" smtClean="0">
                <a:solidFill>
                  <a:srgbClr val="2B142D"/>
                </a:solidFill>
              </a:rPr>
              <a:t>Microprocessors</a:t>
            </a:r>
            <a:endParaRPr lang="en-US" dirty="0">
              <a:solidFill>
                <a:srgbClr val="2B142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3624"/>
            <a:ext cx="5652991" cy="365125"/>
          </a:xfrm>
        </p:spPr>
        <p:txBody>
          <a:bodyPr/>
          <a:lstStyle/>
          <a:p>
            <a:pPr algn="l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15888"/>
            <a:ext cx="8382000" cy="812800"/>
          </a:xfrm>
        </p:spPr>
        <p:txBody>
          <a:bodyPr/>
          <a:lstStyle/>
          <a:p>
            <a:r>
              <a:rPr lang="en-GB" dirty="0" smtClean="0">
                <a:solidFill>
                  <a:schemeClr val="accent3"/>
                </a:solidFill>
              </a:rPr>
              <a:t>Semiconductor Memory</a:t>
            </a:r>
            <a:endParaRPr lang="en-GB" dirty="0">
              <a:solidFill>
                <a:schemeClr val="accent3"/>
              </a:solidFill>
            </a:endParaRP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132328"/>
              </p:ext>
            </p:extLst>
          </p:nvPr>
        </p:nvGraphicFramePr>
        <p:xfrm>
          <a:off x="170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959600" y="795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The density of elements on processor chips continued to rise</a:t>
            </a:r>
          </a:p>
          <a:p>
            <a:pPr lvl="1"/>
            <a:r>
              <a:rPr lang="en-GB" dirty="0" smtClean="0"/>
              <a:t>More and more elements were placed on each chip so that fewer and fewer chips were needed to construct a single computer processor</a:t>
            </a:r>
          </a:p>
          <a:p>
            <a:r>
              <a:rPr lang="en-GB" dirty="0" smtClean="0"/>
              <a:t>1971 Intel developed 4004</a:t>
            </a:r>
          </a:p>
          <a:p>
            <a:pPr lvl="1"/>
            <a:r>
              <a:rPr lang="en-GB" dirty="0" smtClean="0"/>
              <a:t>First chip to contain all of the components of a CPU on a single chip</a:t>
            </a:r>
          </a:p>
          <a:p>
            <a:pPr lvl="1"/>
            <a:r>
              <a:rPr lang="en-GB" dirty="0" smtClean="0"/>
              <a:t>Birth of microprocessor</a:t>
            </a:r>
          </a:p>
          <a:p>
            <a:r>
              <a:rPr lang="en-GB" dirty="0" smtClean="0"/>
              <a:t>1972 Intel developed 8008</a:t>
            </a:r>
          </a:p>
          <a:p>
            <a:pPr lvl="1"/>
            <a:r>
              <a:rPr lang="en-GB" dirty="0" smtClean="0"/>
              <a:t>First 8-bit microprocessor</a:t>
            </a:r>
          </a:p>
          <a:p>
            <a:r>
              <a:rPr lang="en-GB" dirty="0"/>
              <a:t>1974</a:t>
            </a:r>
            <a:r>
              <a:rPr lang="en-GB" dirty="0" smtClean="0"/>
              <a:t> Intel developed 8080</a:t>
            </a:r>
          </a:p>
          <a:p>
            <a:pPr lvl="1"/>
            <a:r>
              <a:rPr lang="en-GB" dirty="0" smtClean="0"/>
              <a:t>First </a:t>
            </a:r>
            <a:r>
              <a:rPr lang="en-GB" dirty="0"/>
              <a:t>general purpose </a:t>
            </a:r>
            <a:r>
              <a:rPr lang="en-GB" dirty="0" smtClean="0"/>
              <a:t>microprocessor</a:t>
            </a:r>
          </a:p>
          <a:p>
            <a:pPr lvl="1"/>
            <a:r>
              <a:rPr lang="en-GB" dirty="0" smtClean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(b) 1980s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53351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556313" cy="1116106"/>
          </a:xfrm>
        </p:spPr>
        <p:txBody>
          <a:bodyPr>
            <a:norm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IBM System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IBM System/370 architecture</a:t>
            </a:r>
          </a:p>
          <a:p>
            <a:pPr lvl="1"/>
            <a:r>
              <a:rPr lang="en-GB" sz="1638" dirty="0" smtClean="0"/>
              <a:t>Was introduced in 1970</a:t>
            </a:r>
          </a:p>
          <a:p>
            <a:pPr lvl="1"/>
            <a:r>
              <a:rPr lang="en-GB" sz="1638" dirty="0" smtClean="0"/>
              <a:t>Included a number of models</a:t>
            </a:r>
          </a:p>
          <a:p>
            <a:pPr lvl="1"/>
            <a:r>
              <a:rPr lang="en-GB" sz="1638" dirty="0" smtClean="0"/>
              <a:t>Could upgrade to a more expensive, faster model without having to abandon original software</a:t>
            </a:r>
          </a:p>
          <a:p>
            <a:pPr lvl="1"/>
            <a:r>
              <a:rPr lang="en-GB" sz="1638" dirty="0" smtClean="0"/>
              <a:t>New models are introduced with improved technology, but retain the same architecture so that the customer’s software investment is protected</a:t>
            </a:r>
          </a:p>
          <a:p>
            <a:pPr lvl="1"/>
            <a:r>
              <a:rPr lang="en-GB" sz="1638" dirty="0" smtClean="0"/>
              <a:t>Architecture has survived to this day as the architecture of IBM’s mainframe product line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-1066800" y="914400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370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029200"/>
            <a:ext cx="2043775" cy="2057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(c) 1990s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86274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8052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(d) Recent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4857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9721"/>
      </p:ext>
    </p:extLst>
  </p:cSld>
  <p:clrMapOvr>
    <a:masterClrMapping/>
  </p:clrMapOvr>
  <p:transition xmlns:p14="http://schemas.microsoft.com/office/powerpoint/2010/main" spd="med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the Intel x86 Architecture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processor families are the Intel x86 and the ARM architectures</a:t>
            </a:r>
          </a:p>
          <a:p>
            <a:r>
              <a:rPr lang="en-US" dirty="0" smtClean="0"/>
              <a:t>Current x86 offerings represent the results of decades of design effort on complex instruction set computers (CISCs)</a:t>
            </a:r>
          </a:p>
          <a:p>
            <a:r>
              <a:rPr lang="en-US" dirty="0" smtClean="0"/>
              <a:t>An alternative approach to processor design is the reduced instruction set computer (RISC)</a:t>
            </a:r>
          </a:p>
          <a:p>
            <a:r>
              <a:rPr lang="en-US" dirty="0" smtClean="0"/>
              <a:t>ARM architecture is used in a wide variety of embedded systems and is one of the most powerful and best-designed RISC-based systems on the market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 smtClean="0"/>
              <a:t>Highlights of the Evolution of the Intel Product Line: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58793532"/>
              </p:ext>
            </p:extLst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 smtClean="0"/>
              <a:t>Highlights of the Evolution of the Intel Product Line: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3165419"/>
              </p:ext>
            </p:extLst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12776"/>
            <a:ext cx="6840760" cy="51125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use of electronics and software within a product</a:t>
            </a:r>
          </a:p>
          <a:p>
            <a:r>
              <a:rPr lang="en-US" dirty="0" smtClean="0"/>
              <a:t>Billions of computer systems are produced each year that are embedded within larger devices</a:t>
            </a:r>
          </a:p>
          <a:p>
            <a:r>
              <a:rPr lang="en-US" dirty="0" smtClean="0"/>
              <a:t>Today many devices that use electric power have an embedded computing system</a:t>
            </a:r>
          </a:p>
          <a:p>
            <a:r>
              <a:rPr lang="en-US" dirty="0" smtClean="0"/>
              <a:t>Often embedded systems are tightly coupled to their environment</a:t>
            </a:r>
          </a:p>
          <a:p>
            <a:pPr lvl="1"/>
            <a:r>
              <a:rPr lang="en-US" dirty="0" smtClean="0"/>
              <a:t>This can give rise to real-time constraints imposed by the need to interact with the environment</a:t>
            </a:r>
          </a:p>
          <a:p>
            <a:pPr lvl="2"/>
            <a:r>
              <a:rPr lang="en-US" dirty="0" smtClean="0"/>
              <a:t>Constraints such as required speeds of motion, required precision of measurement, and required time durations, dictate the timing of software operations</a:t>
            </a:r>
          </a:p>
          <a:p>
            <a:pPr lvl="1"/>
            <a:r>
              <a:rPr lang="en-US" dirty="0" smtClean="0"/>
              <a:t>If multiple activities must be managed simultaneously this imposes more complex real-time constraints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19540" flipV="1">
            <a:off x="7735919" y="4747622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2924944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491" y="5733256"/>
            <a:ext cx="1577509" cy="113054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3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660"/>
          <a:stretch/>
        </p:blipFill>
        <p:spPr>
          <a:xfrm>
            <a:off x="899592" y="-171400"/>
            <a:ext cx="6984775" cy="680723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7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7556313" cy="50405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Term that refers to the expanding interconnection of smart devices, ranging from appliances to tiny sensors</a:t>
            </a:r>
          </a:p>
          <a:p>
            <a:r>
              <a:rPr lang="en-US" dirty="0" smtClean="0"/>
              <a:t>Is primarily driven by deeply embedded devices</a:t>
            </a:r>
          </a:p>
          <a:p>
            <a:r>
              <a:rPr lang="en-US" dirty="0" smtClean="0"/>
              <a:t>Generations of deployment culminating in the </a:t>
            </a:r>
            <a:r>
              <a:rPr lang="en-US" dirty="0" err="1" smtClean="0"/>
              <a:t>IoT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technology (IT)</a:t>
            </a:r>
          </a:p>
          <a:p>
            <a:pPr lvl="2"/>
            <a:r>
              <a:rPr lang="en-US" dirty="0" smtClean="0"/>
              <a:t>PCs, servers, routers, firewalls, and so on, bought as IT devices by enterprise IT people and primarily using wired connectivity</a:t>
            </a:r>
          </a:p>
          <a:p>
            <a:pPr lvl="1"/>
            <a:r>
              <a:rPr lang="en-US" dirty="0" smtClean="0"/>
              <a:t>Operational technology (OT)</a:t>
            </a:r>
          </a:p>
          <a:p>
            <a:pPr lvl="2"/>
            <a:r>
              <a:rPr lang="en-US" dirty="0" smtClean="0"/>
              <a:t>Machines/appliances with embedded IT built by non-IT companies, such as medical machinery, SCADA, process control, and kiosks, bought as appliances by enterprise OT people and primarily using wired connectivity</a:t>
            </a:r>
          </a:p>
          <a:p>
            <a:pPr lvl="1"/>
            <a:r>
              <a:rPr lang="en-US" dirty="0" smtClean="0"/>
              <a:t>Personal technology </a:t>
            </a:r>
          </a:p>
          <a:p>
            <a:pPr lvl="2"/>
            <a:r>
              <a:rPr lang="en-US" dirty="0" smtClean="0"/>
              <a:t>Smartphones, tablets, and eBook readers bought as IT devices by consumers exclusively using wireless connectivity and often multiple forms of wireless connectivity</a:t>
            </a:r>
          </a:p>
          <a:p>
            <a:pPr lvl="1"/>
            <a:r>
              <a:rPr lang="en-US" dirty="0" smtClean="0"/>
              <a:t>Sensor/actuator technology</a:t>
            </a:r>
          </a:p>
          <a:p>
            <a:pPr lvl="2"/>
            <a:r>
              <a:rPr lang="en-US" dirty="0" smtClean="0"/>
              <a:t>Single-purpose devices bought by consumers, IT, and OT people exclusively using wireless connectivity, generally of a single form, as part of larger 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3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 smtClean="0"/>
              <a:t>There are two general approaches to developing an embedded operating system (OS):</a:t>
            </a:r>
          </a:p>
          <a:p>
            <a:pPr lvl="1"/>
            <a:r>
              <a:rPr lang="en-US" dirty="0" smtClean="0"/>
              <a:t>Take an existing OS and adapt it for the embedded application</a:t>
            </a:r>
          </a:p>
          <a:p>
            <a:pPr lvl="1"/>
            <a:r>
              <a:rPr lang="en-US" dirty="0" smtClean="0"/>
              <a:t>Design and implement an OS intended solely for embedded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6" y="2132856"/>
            <a:ext cx="3772522" cy="4320480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 smtClean="0"/>
              <a:t>Application processors</a:t>
            </a:r>
          </a:p>
          <a:p>
            <a:pPr lvl="1"/>
            <a:r>
              <a:rPr lang="en-US" dirty="0" smtClean="0"/>
              <a:t>Defined by the processor’s ability to execute complex operating systems</a:t>
            </a:r>
          </a:p>
          <a:p>
            <a:pPr lvl="1"/>
            <a:r>
              <a:rPr lang="en-US" dirty="0" smtClean="0"/>
              <a:t>General-purpose in nature</a:t>
            </a:r>
          </a:p>
          <a:p>
            <a:pPr lvl="1"/>
            <a:r>
              <a:rPr lang="en-US" dirty="0" smtClean="0"/>
              <a:t>An example is the smartphone – the embedded system is designed to support numerous apps and perform a wide variety of functions</a:t>
            </a:r>
          </a:p>
          <a:p>
            <a:r>
              <a:rPr lang="en-US" sz="2100" dirty="0"/>
              <a:t>Dedicated processor</a:t>
            </a:r>
          </a:p>
          <a:p>
            <a:pPr lvl="1"/>
            <a:r>
              <a:rPr lang="en-US" dirty="0" smtClean="0"/>
              <a:t>Is dedicated to one or a small number of specific tasks required by the host device</a:t>
            </a:r>
          </a:p>
          <a:p>
            <a:pPr lvl="1"/>
            <a:r>
              <a:rPr lang="en-US" dirty="0" smtClean="0"/>
              <a:t>Because such an embedded system is dedicated to a specific task or tasks, the processor and associated components can be engineered to reduce size and cost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332656"/>
            <a:ext cx="3657600" cy="1628872"/>
          </a:xfrm>
        </p:spPr>
        <p:txBody>
          <a:bodyPr/>
          <a:lstStyle/>
          <a:p>
            <a:r>
              <a:rPr lang="en-US" dirty="0" smtClean="0"/>
              <a:t>Embedded </a:t>
            </a:r>
          </a:p>
          <a:p>
            <a:r>
              <a:rPr lang="en-US" dirty="0" smtClean="0"/>
              <a:t>Operating </a:t>
            </a:r>
          </a:p>
          <a:p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55976" y="332656"/>
            <a:ext cx="3657600" cy="162887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versus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6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26852"/>
          <a:stretch/>
        </p:blipFill>
        <p:spPr>
          <a:xfrm>
            <a:off x="323528" y="-177051"/>
            <a:ext cx="8676456" cy="703505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7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Structure and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657600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Hierarchical system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Set of interrelated subsystems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Hierarchical nature of complex systems is essential to both their design and their description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Designer need only deal with a particular level of the system at a time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Concerned with structure and function at each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876800" y="2133600"/>
            <a:ext cx="3657600" cy="33528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Structure</a:t>
            </a: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way in which components relate to each other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Function</a:t>
            </a: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operation of individual components as part of the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81600"/>
            <a:ext cx="1371600" cy="1450731"/>
          </a:xfrm>
          <a:prstGeom prst="rect">
            <a:avLst/>
          </a:prstGeom>
          <a:solidFill>
            <a:srgbClr val="6666CC"/>
          </a:solidFill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Deeply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556313" cy="48245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Subset of embedded systems</a:t>
            </a:r>
          </a:p>
          <a:p>
            <a:r>
              <a:rPr lang="en-US" dirty="0" smtClean="0"/>
              <a:t>Has a processor whose behavior is difficult to observe both by the programmer and the user</a:t>
            </a:r>
          </a:p>
          <a:p>
            <a:r>
              <a:rPr lang="en-US" dirty="0" smtClean="0"/>
              <a:t>Uses a microcontroller rather than a microprocessor</a:t>
            </a:r>
          </a:p>
          <a:p>
            <a:r>
              <a:rPr lang="en-US" dirty="0" smtClean="0"/>
              <a:t>Is not programmable once the program logic for the device has been burned into ROM</a:t>
            </a:r>
          </a:p>
          <a:p>
            <a:r>
              <a:rPr lang="en-US" dirty="0" smtClean="0"/>
              <a:t>Has no interaction with a user</a:t>
            </a:r>
          </a:p>
          <a:p>
            <a:r>
              <a:rPr lang="en-US" dirty="0" smtClean="0"/>
              <a:t>Dedicated, single-purpose devices that detect something in the environment, perform a basic level of processing, and then do something with the results</a:t>
            </a:r>
          </a:p>
          <a:p>
            <a:r>
              <a:rPr lang="en-US" dirty="0" smtClean="0"/>
              <a:t>Often have wireless capability and appear in networked configurations, such as networks of sensors deployed over a large area</a:t>
            </a:r>
          </a:p>
          <a:p>
            <a:r>
              <a:rPr lang="en-US" dirty="0" smtClean="0"/>
              <a:t>Typically have extreme resource constraints in terms of memory, processor size, time, and power consumption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00608" y="260648"/>
            <a:ext cx="4752528" cy="1116012"/>
          </a:xfrm>
        </p:spPr>
        <p:txBody>
          <a:bodyPr/>
          <a:lstStyle/>
          <a:p>
            <a:pPr algn="ctr"/>
            <a:r>
              <a:rPr lang="en-US" dirty="0" smtClean="0"/>
              <a:t>ARM 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6894692"/>
              </p:ext>
            </p:extLst>
          </p:nvPr>
        </p:nvGraphicFramePr>
        <p:xfrm>
          <a:off x="338838" y="1356636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7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556313" cy="1116106"/>
          </a:xfrm>
        </p:spPr>
        <p:txBody>
          <a:bodyPr/>
          <a:lstStyle/>
          <a:p>
            <a:r>
              <a:rPr lang="en-US" dirty="0" smtClean="0"/>
              <a:t>ARM Products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435666"/>
              </p:ext>
            </p:extLst>
          </p:nvPr>
        </p:nvGraphicFramePr>
        <p:xfrm>
          <a:off x="498474" y="1981200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0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0"/>
            <a:ext cx="5153596" cy="66693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0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NIST defines cloud computing as:</a:t>
            </a:r>
          </a:p>
          <a:p>
            <a:pPr marL="0" indent="0">
              <a:buNone/>
            </a:pPr>
            <a:r>
              <a:rPr lang="en-US" dirty="0" smtClean="0"/>
              <a:t>	“A model for enabling ubiquitous, convenient, 		on-demand network access to a shared pool of 	configurable computing resources that can be                  	rapidly 	provisioned and released with minimal          	management effort or service provider interaction.”</a:t>
            </a:r>
          </a:p>
          <a:p>
            <a:r>
              <a:rPr lang="en-US" dirty="0"/>
              <a:t>You get economies of scale, professional network management, and professional security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The individual or company only needs to pay for the storage capacity and services they need</a:t>
            </a:r>
          </a:p>
          <a:p>
            <a:r>
              <a:rPr lang="en-US" dirty="0" smtClean="0"/>
              <a:t>Cloud provider takes care of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72" y="19720"/>
            <a:ext cx="2116460" cy="2169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0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556500" cy="1116012"/>
          </a:xfrm>
        </p:spPr>
        <p:txBody>
          <a:bodyPr/>
          <a:lstStyle/>
          <a:p>
            <a:r>
              <a:rPr lang="en-US" dirty="0" smtClean="0"/>
              <a:t>Cloud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124744"/>
            <a:ext cx="7556500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Refers to the networks and network management functionality that must be in place to enable cloud computing</a:t>
            </a:r>
          </a:p>
          <a:p>
            <a:r>
              <a:rPr lang="en-US" dirty="0" smtClean="0"/>
              <a:t>One example is the provisioning of high-performance and/or high-reliability networking between the provider and subscriber</a:t>
            </a:r>
          </a:p>
          <a:p>
            <a:r>
              <a:rPr lang="en-US" dirty="0" smtClean="0"/>
              <a:t>The collection of network capabilities required to access a cloud, including making use of specialized services over the Internet, linking enterprise data center to a cloud, and using firewalls and other network security devices at critical points to enforce access security policies</a:t>
            </a:r>
          </a:p>
          <a:p>
            <a:pPr marL="0" indent="0">
              <a:spcBef>
                <a:spcPct val="0"/>
              </a:spcBef>
              <a:buNone/>
            </a:pPr>
            <a:endParaRPr lang="en-US" sz="36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</a:t>
            </a: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Storage</a:t>
            </a:r>
          </a:p>
          <a:p>
            <a:r>
              <a:rPr lang="en-US" dirty="0" smtClean="0"/>
              <a:t>Subset of cloud computing</a:t>
            </a:r>
          </a:p>
          <a:p>
            <a:r>
              <a:rPr lang="en-US" dirty="0" smtClean="0"/>
              <a:t>Consists of database storage and database applications hosted remotely on cloud servers</a:t>
            </a:r>
          </a:p>
          <a:p>
            <a:r>
              <a:rPr lang="en-US" dirty="0" smtClean="0"/>
              <a:t>Enables small businesses and individual users to take advantage of data storage that scales with their needs and to take advantage of a variety of database applications without having to buy, maintain, and manage the storage assets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12346"/>
          <a:stretch/>
        </p:blipFill>
        <p:spPr>
          <a:xfrm>
            <a:off x="971600" y="-171400"/>
            <a:ext cx="6696744" cy="68742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5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Organization and architecture</a:t>
            </a:r>
          </a:p>
          <a:p>
            <a:r>
              <a:rPr lang="en-US" dirty="0" smtClean="0"/>
              <a:t>Structure and function</a:t>
            </a:r>
          </a:p>
          <a:p>
            <a:r>
              <a:rPr lang="en-US" dirty="0" smtClean="0"/>
              <a:t>Brief history of computers</a:t>
            </a:r>
          </a:p>
          <a:p>
            <a:pPr lvl="1"/>
            <a:r>
              <a:rPr lang="en-US" dirty="0" smtClean="0"/>
              <a:t>The First Generation: Vacuum tubes</a:t>
            </a:r>
          </a:p>
          <a:p>
            <a:pPr lvl="1"/>
            <a:r>
              <a:rPr lang="en-US" dirty="0" smtClean="0"/>
              <a:t>The Second Generation:  Transistors</a:t>
            </a:r>
          </a:p>
          <a:p>
            <a:pPr lvl="1"/>
            <a:r>
              <a:rPr lang="en-US" dirty="0" smtClean="0"/>
              <a:t>The Third Generation:</a:t>
            </a:r>
            <a:r>
              <a:rPr lang="en-US" dirty="0"/>
              <a:t> </a:t>
            </a:r>
            <a:r>
              <a:rPr lang="en-US" dirty="0" smtClean="0"/>
              <a:t>Integrated Circuits</a:t>
            </a:r>
          </a:p>
          <a:p>
            <a:pPr lvl="1"/>
            <a:r>
              <a:rPr lang="en-US" dirty="0" smtClean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</a:t>
            </a:r>
            <a:r>
              <a:rPr lang="en-US" dirty="0" smtClean="0"/>
              <a:t>architecture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Cloud computing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Cloud services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The Internet of things</a:t>
            </a:r>
          </a:p>
          <a:p>
            <a:pPr lvl="1"/>
            <a:r>
              <a:rPr lang="en-US" dirty="0" smtClean="0"/>
              <a:t>Embedded operating systems</a:t>
            </a:r>
          </a:p>
          <a:p>
            <a:pPr lvl="1"/>
            <a:r>
              <a:rPr lang="en-US" dirty="0" smtClean="0"/>
              <a:t>Application processors versus dedicated processors</a:t>
            </a:r>
          </a:p>
          <a:p>
            <a:pPr lvl="1"/>
            <a:r>
              <a:rPr lang="en-US" dirty="0" smtClean="0"/>
              <a:t>Microprocessors versus microcontrollers</a:t>
            </a:r>
          </a:p>
          <a:p>
            <a:pPr lvl="1"/>
            <a:r>
              <a:rPr lang="en-US" dirty="0" smtClean="0"/>
              <a:t>Embedded versus deeply embedded systems</a:t>
            </a:r>
          </a:p>
          <a:p>
            <a:r>
              <a:rPr lang="en-US" sz="1765" dirty="0" smtClean="0"/>
              <a:t>ARM architecture</a:t>
            </a:r>
          </a:p>
          <a:p>
            <a:pPr lvl="1"/>
            <a:r>
              <a:rPr lang="en-US" sz="1765" dirty="0" smtClean="0"/>
              <a:t>ARM evolution</a:t>
            </a:r>
          </a:p>
          <a:p>
            <a:pPr lvl="1"/>
            <a:r>
              <a:rPr lang="en-US" sz="1765" dirty="0" smtClean="0"/>
              <a:t>Instruction set architecture</a:t>
            </a:r>
          </a:p>
          <a:p>
            <a:pPr lvl="1"/>
            <a:r>
              <a:rPr lang="en-US" sz="1765" dirty="0" smtClean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 smtClean="0"/>
              <a:t>    </a:t>
            </a:r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rgbClr val="6666CC"/>
                </a:solidFill>
              </a:rPr>
              <a:t>  </a:t>
            </a:r>
            <a:endParaRPr lang="en-US" dirty="0">
              <a:solidFill>
                <a:srgbClr val="6666C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 smtClean="0"/>
              <a:t>Function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There are four basic functions that a computer can perform:</a:t>
            </a:r>
          </a:p>
          <a:p>
            <a:pPr lvl="1"/>
            <a:r>
              <a:rPr lang="en-US" dirty="0" smtClean="0"/>
              <a:t>Data processing</a:t>
            </a:r>
          </a:p>
          <a:p>
            <a:pPr lvl="2"/>
            <a:r>
              <a:rPr lang="en-US" dirty="0" smtClean="0"/>
              <a:t>Data may take a wide variety of forms and the range of processing requirements is broad</a:t>
            </a:r>
          </a:p>
          <a:p>
            <a:pPr lvl="1"/>
            <a:r>
              <a:rPr lang="en-US" dirty="0" smtClean="0"/>
              <a:t>Data storage</a:t>
            </a:r>
          </a:p>
          <a:p>
            <a:pPr lvl="2"/>
            <a:r>
              <a:rPr lang="en-US" dirty="0" smtClean="0"/>
              <a:t>Short-term</a:t>
            </a:r>
          </a:p>
          <a:p>
            <a:pPr lvl="2"/>
            <a:r>
              <a:rPr lang="en-US" dirty="0" smtClean="0"/>
              <a:t>Long-term</a:t>
            </a:r>
          </a:p>
          <a:p>
            <a:pPr lvl="1"/>
            <a:r>
              <a:rPr lang="en-US" dirty="0" smtClean="0"/>
              <a:t>Data movement</a:t>
            </a:r>
          </a:p>
          <a:p>
            <a:pPr lvl="2"/>
            <a:r>
              <a:rPr lang="en-US" dirty="0" smtClean="0"/>
              <a:t>Input-output (I/O) - when data are received from or delivered to a device (peripheral) that is directly connected to the computer</a:t>
            </a:r>
          </a:p>
          <a:p>
            <a:pPr lvl="2"/>
            <a:r>
              <a:rPr lang="en-US" dirty="0" smtClean="0"/>
              <a:t>Data communications – when data are moved over longer distances, to or from a remote device</a:t>
            </a:r>
          </a:p>
          <a:p>
            <a:pPr lvl="1"/>
            <a:r>
              <a:rPr lang="en-US" dirty="0" smtClean="0"/>
              <a:t>Control</a:t>
            </a:r>
          </a:p>
          <a:p>
            <a:pPr lvl="2"/>
            <a:r>
              <a:rPr lang="en-US" dirty="0" smtClean="0"/>
              <a:t>A control unit manages the computer’s resources and orchestrates the performance of its functional parts in response to instructions</a:t>
            </a:r>
            <a:endParaRPr lang="en-US" dirty="0"/>
          </a:p>
        </p:txBody>
      </p:sp>
      <p:sp>
        <p:nvSpPr>
          <p:cNvPr id="12" name="Minus 11"/>
          <p:cNvSpPr/>
          <p:nvPr/>
        </p:nvSpPr>
        <p:spPr>
          <a:xfrm>
            <a:off x="251520" y="1268760"/>
            <a:ext cx="1828800" cy="137160"/>
          </a:xfrm>
          <a:prstGeom prst="mathMinus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 orient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lus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There are four main structural components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the computer: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 smtClean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19370</TotalTime>
  <Words>19898</Words>
  <Application>Microsoft Macintosh PowerPoint</Application>
  <PresentationFormat>On-screen Show (4:3)</PresentationFormat>
  <Paragraphs>1944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Advantage</vt:lpstr>
      <vt:lpstr>William Stallings  Computer Organization  and Architecture 10th Edition</vt:lpstr>
      <vt:lpstr>Chapter 1</vt:lpstr>
      <vt:lpstr>Computer Architecture</vt:lpstr>
      <vt:lpstr>IBM System</vt:lpstr>
      <vt:lpstr>Structure and Function</vt:lpstr>
      <vt:lpstr>Function</vt:lpstr>
      <vt:lpstr>Structure</vt:lpstr>
      <vt:lpstr>PowerPoint Presentation</vt:lpstr>
      <vt:lpstr>CPU</vt:lpstr>
      <vt:lpstr>Multicore Computer Structure</vt:lpstr>
      <vt:lpstr>Cache Memory</vt:lpstr>
      <vt:lpstr>PowerPoint Presentation</vt:lpstr>
      <vt:lpstr>PowerPoint Presentation</vt:lpstr>
      <vt:lpstr>PowerPoint Presentation</vt:lpstr>
      <vt:lpstr>PowerPoint Presentation</vt:lpstr>
      <vt:lpstr>History of Computers</vt:lpstr>
      <vt:lpstr>PowerPoint Presentation</vt:lpstr>
      <vt:lpstr>PowerPoint Presentation</vt:lpstr>
      <vt:lpstr>Registers</vt:lpstr>
      <vt:lpstr>PowerPoint Presentation</vt:lpstr>
      <vt:lpstr>PowerPoint Presentation</vt:lpstr>
      <vt:lpstr>History of Computers</vt:lpstr>
      <vt:lpstr>Table 1.2 Computer Generations</vt:lpstr>
      <vt:lpstr>Second Generation Computers</vt:lpstr>
      <vt:lpstr>PowerPoint Presentation</vt:lpstr>
      <vt:lpstr>History of Computers</vt:lpstr>
      <vt:lpstr>PowerPoint Presentation</vt:lpstr>
      <vt:lpstr>Integrated  Circuits</vt:lpstr>
      <vt:lpstr>PowerPoint Presentation</vt:lpstr>
      <vt:lpstr>PowerPoint Presentation</vt:lpstr>
      <vt:lpstr>Moore’s Law</vt:lpstr>
      <vt:lpstr>IBM System/360</vt:lpstr>
      <vt:lpstr>Family Characteristics</vt:lpstr>
      <vt:lpstr>PowerPoint Presentation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Evolution of Intel Microprocessors</vt:lpstr>
      <vt:lpstr>The Evolution of the Intel x86 Architecture </vt:lpstr>
      <vt:lpstr>Highlights of the Evolution of the Intel Product Line:</vt:lpstr>
      <vt:lpstr>Highlights of the Evolution of the Intel Product Line:</vt:lpstr>
      <vt:lpstr>Embedded Systems</vt:lpstr>
      <vt:lpstr>PowerPoint Presentation</vt:lpstr>
      <vt:lpstr>The Internet of Things (IoT)</vt:lpstr>
      <vt:lpstr>PowerPoint Presentation</vt:lpstr>
      <vt:lpstr>PowerPoint Presentation</vt:lpstr>
      <vt:lpstr>Deeply Embedded Systems</vt:lpstr>
      <vt:lpstr>ARM </vt:lpstr>
      <vt:lpstr>ARM Products</vt:lpstr>
      <vt:lpstr>PowerPoint Presentation</vt:lpstr>
      <vt:lpstr>Cloud Computing</vt:lpstr>
      <vt:lpstr>Cloud Networking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Carole Snyder</cp:lastModifiedBy>
  <cp:revision>204</cp:revision>
  <dcterms:created xsi:type="dcterms:W3CDTF">2012-06-10T02:41:24Z</dcterms:created>
  <dcterms:modified xsi:type="dcterms:W3CDTF">2015-02-25T15:16:10Z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